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79" r:id="rId6"/>
    <p:sldId id="260" r:id="rId7"/>
    <p:sldId id="261" r:id="rId8"/>
    <p:sldId id="277" r:id="rId9"/>
    <p:sldId id="262" r:id="rId10"/>
    <p:sldId id="263" r:id="rId11"/>
    <p:sldId id="264" r:id="rId12"/>
    <p:sldId id="265" r:id="rId13"/>
    <p:sldId id="266" r:id="rId14"/>
    <p:sldId id="267" r:id="rId15"/>
    <p:sldId id="268" r:id="rId16"/>
    <p:sldId id="269" r:id="rId17"/>
    <p:sldId id="270" r:id="rId18"/>
    <p:sldId id="271" r:id="rId19"/>
    <p:sldId id="276" r:id="rId20"/>
    <p:sldId id="272" r:id="rId21"/>
    <p:sldId id="273" r:id="rId22"/>
    <p:sldId id="274" r:id="rId23"/>
    <p:sldId id="275" r:id="rId24"/>
    <p:sldId id="27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31FA836-3583-4458-BCF2-AF060D373FD2}" type="datetimeFigureOut">
              <a:rPr lang="it-IT" smtClean="0"/>
              <a:t>02/02/2024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426840C-9D1A-4FAB-BBC7-D238A855AC8F}" type="slidenum">
              <a:rPr lang="it-IT" smtClean="0"/>
              <a:t>‹N›</a:t>
            </a:fld>
            <a:endParaRPr lang="it-IT"/>
          </a:p>
        </p:txBody>
      </p:sp>
    </p:spTree>
    <p:extLst>
      <p:ext uri="{BB962C8B-B14F-4D97-AF65-F5344CB8AC3E}">
        <p14:creationId xmlns:p14="http://schemas.microsoft.com/office/powerpoint/2010/main" val="2526143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31FA836-3583-4458-BCF2-AF060D373FD2}" type="datetimeFigureOut">
              <a:rPr lang="it-IT" smtClean="0"/>
              <a:t>02/02/2024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426840C-9D1A-4FAB-BBC7-D238A855AC8F}" type="slidenum">
              <a:rPr lang="it-IT" smtClean="0"/>
              <a:t>‹N›</a:t>
            </a:fld>
            <a:endParaRPr lang="it-IT"/>
          </a:p>
        </p:txBody>
      </p:sp>
    </p:spTree>
    <p:extLst>
      <p:ext uri="{BB962C8B-B14F-4D97-AF65-F5344CB8AC3E}">
        <p14:creationId xmlns:p14="http://schemas.microsoft.com/office/powerpoint/2010/main" val="3282320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31FA836-3583-4458-BCF2-AF060D373FD2}" type="datetimeFigureOut">
              <a:rPr lang="it-IT" smtClean="0"/>
              <a:t>02/02/2024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426840C-9D1A-4FAB-BBC7-D238A855AC8F}" type="slidenum">
              <a:rPr lang="it-IT" smtClean="0"/>
              <a:t>‹N›</a:t>
            </a:fld>
            <a:endParaRPr lang="it-IT"/>
          </a:p>
        </p:txBody>
      </p:sp>
    </p:spTree>
    <p:extLst>
      <p:ext uri="{BB962C8B-B14F-4D97-AF65-F5344CB8AC3E}">
        <p14:creationId xmlns:p14="http://schemas.microsoft.com/office/powerpoint/2010/main" val="1425318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31FA836-3583-4458-BCF2-AF060D373FD2}" type="datetimeFigureOut">
              <a:rPr lang="it-IT" smtClean="0"/>
              <a:t>02/02/2024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426840C-9D1A-4FAB-BBC7-D238A855AC8F}" type="slidenum">
              <a:rPr lang="it-IT" smtClean="0"/>
              <a:t>‹N›</a:t>
            </a:fld>
            <a:endParaRPr lang="it-IT"/>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146943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31FA836-3583-4458-BCF2-AF060D373FD2}" type="datetimeFigureOut">
              <a:rPr lang="it-IT" smtClean="0"/>
              <a:t>02/02/2024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426840C-9D1A-4FAB-BBC7-D238A855AC8F}" type="slidenum">
              <a:rPr lang="it-IT" smtClean="0"/>
              <a:t>‹N›</a:t>
            </a:fld>
            <a:endParaRPr lang="it-IT"/>
          </a:p>
        </p:txBody>
      </p:sp>
    </p:spTree>
    <p:extLst>
      <p:ext uri="{BB962C8B-B14F-4D97-AF65-F5344CB8AC3E}">
        <p14:creationId xmlns:p14="http://schemas.microsoft.com/office/powerpoint/2010/main" val="11900745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31FA836-3583-4458-BCF2-AF060D373FD2}" type="datetimeFigureOut">
              <a:rPr lang="it-IT" smtClean="0"/>
              <a:t>02/02/2024</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426840C-9D1A-4FAB-BBC7-D238A855AC8F}" type="slidenum">
              <a:rPr lang="it-IT" smtClean="0"/>
              <a:t>‹N›</a:t>
            </a:fld>
            <a:endParaRPr lang="it-IT"/>
          </a:p>
        </p:txBody>
      </p:sp>
    </p:spTree>
    <p:extLst>
      <p:ext uri="{BB962C8B-B14F-4D97-AF65-F5344CB8AC3E}">
        <p14:creationId xmlns:p14="http://schemas.microsoft.com/office/powerpoint/2010/main" val="36419258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31FA836-3583-4458-BCF2-AF060D373FD2}" type="datetimeFigureOut">
              <a:rPr lang="it-IT" smtClean="0"/>
              <a:t>02/02/2024</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426840C-9D1A-4FAB-BBC7-D238A855AC8F}" type="slidenum">
              <a:rPr lang="it-IT" smtClean="0"/>
              <a:t>‹N›</a:t>
            </a:fld>
            <a:endParaRPr lang="it-IT"/>
          </a:p>
        </p:txBody>
      </p:sp>
    </p:spTree>
    <p:extLst>
      <p:ext uri="{BB962C8B-B14F-4D97-AF65-F5344CB8AC3E}">
        <p14:creationId xmlns:p14="http://schemas.microsoft.com/office/powerpoint/2010/main" val="7321872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31FA836-3583-4458-BCF2-AF060D373FD2}" type="datetimeFigureOut">
              <a:rPr lang="it-IT" smtClean="0"/>
              <a:t>02/02/2024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426840C-9D1A-4FAB-BBC7-D238A855AC8F}" type="slidenum">
              <a:rPr lang="it-IT" smtClean="0"/>
              <a:t>‹N›</a:t>
            </a:fld>
            <a:endParaRPr lang="it-IT"/>
          </a:p>
        </p:txBody>
      </p:sp>
    </p:spTree>
    <p:extLst>
      <p:ext uri="{BB962C8B-B14F-4D97-AF65-F5344CB8AC3E}">
        <p14:creationId xmlns:p14="http://schemas.microsoft.com/office/powerpoint/2010/main" val="12538588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31FA836-3583-4458-BCF2-AF060D373FD2}" type="datetimeFigureOut">
              <a:rPr lang="it-IT" smtClean="0"/>
              <a:t>02/02/2024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426840C-9D1A-4FAB-BBC7-D238A855AC8F}" type="slidenum">
              <a:rPr lang="it-IT" smtClean="0"/>
              <a:t>‹N›</a:t>
            </a:fld>
            <a:endParaRPr lang="it-IT"/>
          </a:p>
        </p:txBody>
      </p:sp>
    </p:spTree>
    <p:extLst>
      <p:ext uri="{BB962C8B-B14F-4D97-AF65-F5344CB8AC3E}">
        <p14:creationId xmlns:p14="http://schemas.microsoft.com/office/powerpoint/2010/main" val="2241086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131FA836-3583-4458-BCF2-AF060D373FD2}" type="datetimeFigureOut">
              <a:rPr lang="it-IT" smtClean="0"/>
              <a:t>02/02/2024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426840C-9D1A-4FAB-BBC7-D238A855AC8F}" type="slidenum">
              <a:rPr lang="it-IT" smtClean="0"/>
              <a:t>‹N›</a:t>
            </a:fld>
            <a:endParaRPr lang="it-IT"/>
          </a:p>
        </p:txBody>
      </p:sp>
    </p:spTree>
    <p:extLst>
      <p:ext uri="{BB962C8B-B14F-4D97-AF65-F5344CB8AC3E}">
        <p14:creationId xmlns:p14="http://schemas.microsoft.com/office/powerpoint/2010/main" val="160212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31FA836-3583-4458-BCF2-AF060D373FD2}" type="datetimeFigureOut">
              <a:rPr lang="it-IT" smtClean="0"/>
              <a:t>02/02/2024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426840C-9D1A-4FAB-BBC7-D238A855AC8F}" type="slidenum">
              <a:rPr lang="it-IT" smtClean="0"/>
              <a:t>‹N›</a:t>
            </a:fld>
            <a:endParaRPr lang="it-IT"/>
          </a:p>
        </p:txBody>
      </p:sp>
    </p:spTree>
    <p:extLst>
      <p:ext uri="{BB962C8B-B14F-4D97-AF65-F5344CB8AC3E}">
        <p14:creationId xmlns:p14="http://schemas.microsoft.com/office/powerpoint/2010/main" val="1605889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31FA836-3583-4458-BCF2-AF060D373FD2}" type="datetimeFigureOut">
              <a:rPr lang="it-IT" smtClean="0"/>
              <a:t>02/02/2024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426840C-9D1A-4FAB-BBC7-D238A855AC8F}" type="slidenum">
              <a:rPr lang="it-IT" smtClean="0"/>
              <a:t>‹N›</a:t>
            </a:fld>
            <a:endParaRPr lang="it-IT"/>
          </a:p>
        </p:txBody>
      </p:sp>
    </p:spTree>
    <p:extLst>
      <p:ext uri="{BB962C8B-B14F-4D97-AF65-F5344CB8AC3E}">
        <p14:creationId xmlns:p14="http://schemas.microsoft.com/office/powerpoint/2010/main" val="4192829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31FA836-3583-4458-BCF2-AF060D373FD2}" type="datetimeFigureOut">
              <a:rPr lang="it-IT" smtClean="0"/>
              <a:t>02/02/2024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3426840C-9D1A-4FAB-BBC7-D238A855AC8F}" type="slidenum">
              <a:rPr lang="it-IT" smtClean="0"/>
              <a:t>‹N›</a:t>
            </a:fld>
            <a:endParaRPr lang="it-IT"/>
          </a:p>
        </p:txBody>
      </p:sp>
    </p:spTree>
    <p:extLst>
      <p:ext uri="{BB962C8B-B14F-4D97-AF65-F5344CB8AC3E}">
        <p14:creationId xmlns:p14="http://schemas.microsoft.com/office/powerpoint/2010/main" val="3257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131FA836-3583-4458-BCF2-AF060D373FD2}" type="datetimeFigureOut">
              <a:rPr lang="it-IT" smtClean="0"/>
              <a:t>02/02/2024</a:t>
            </a:fld>
            <a:endParaRPr lang="it-IT"/>
          </a:p>
        </p:txBody>
      </p:sp>
      <p:sp>
        <p:nvSpPr>
          <p:cNvPr id="5" name="Footer Placeholder 3"/>
          <p:cNvSpPr>
            <a:spLocks noGrp="1"/>
          </p:cNvSpPr>
          <p:nvPr>
            <p:ph type="ftr" sz="quarter" idx="11"/>
          </p:nvPr>
        </p:nvSpPr>
        <p:spPr/>
        <p:txBody>
          <a:bodyPr/>
          <a:lstStyle/>
          <a:p>
            <a:endParaRPr lang="it-IT"/>
          </a:p>
        </p:txBody>
      </p:sp>
      <p:sp>
        <p:nvSpPr>
          <p:cNvPr id="6" name="Slide Number Placeholder 4"/>
          <p:cNvSpPr>
            <a:spLocks noGrp="1"/>
          </p:cNvSpPr>
          <p:nvPr>
            <p:ph type="sldNum" sz="quarter" idx="12"/>
          </p:nvPr>
        </p:nvSpPr>
        <p:spPr/>
        <p:txBody>
          <a:bodyPr/>
          <a:lstStyle/>
          <a:p>
            <a:fld id="{3426840C-9D1A-4FAB-BBC7-D238A855AC8F}" type="slidenum">
              <a:rPr lang="it-IT" smtClean="0"/>
              <a:t>‹N›</a:t>
            </a:fld>
            <a:endParaRPr lang="it-IT"/>
          </a:p>
        </p:txBody>
      </p:sp>
    </p:spTree>
    <p:extLst>
      <p:ext uri="{BB962C8B-B14F-4D97-AF65-F5344CB8AC3E}">
        <p14:creationId xmlns:p14="http://schemas.microsoft.com/office/powerpoint/2010/main" val="3966030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31FA836-3583-4458-BCF2-AF060D373FD2}" type="datetimeFigureOut">
              <a:rPr lang="it-IT" smtClean="0"/>
              <a:t>02/02/2024</a:t>
            </a:fld>
            <a:endParaRPr lang="it-IT"/>
          </a:p>
        </p:txBody>
      </p:sp>
      <p:sp>
        <p:nvSpPr>
          <p:cNvPr id="5" name="Footer Placeholder 2"/>
          <p:cNvSpPr>
            <a:spLocks noGrp="1"/>
          </p:cNvSpPr>
          <p:nvPr>
            <p:ph type="ftr" sz="quarter" idx="11"/>
          </p:nvPr>
        </p:nvSpPr>
        <p:spPr/>
        <p:txBody>
          <a:bodyPr/>
          <a:lstStyle/>
          <a:p>
            <a:endParaRPr lang="it-IT"/>
          </a:p>
        </p:txBody>
      </p:sp>
      <p:sp>
        <p:nvSpPr>
          <p:cNvPr id="6" name="Slide Number Placeholder 3"/>
          <p:cNvSpPr>
            <a:spLocks noGrp="1"/>
          </p:cNvSpPr>
          <p:nvPr>
            <p:ph type="sldNum" sz="quarter" idx="12"/>
          </p:nvPr>
        </p:nvSpPr>
        <p:spPr/>
        <p:txBody>
          <a:bodyPr/>
          <a:lstStyle/>
          <a:p>
            <a:fld id="{3426840C-9D1A-4FAB-BBC7-D238A855AC8F}" type="slidenum">
              <a:rPr lang="it-IT" smtClean="0"/>
              <a:t>‹N›</a:t>
            </a:fld>
            <a:endParaRPr lang="it-IT"/>
          </a:p>
        </p:txBody>
      </p:sp>
    </p:spTree>
    <p:extLst>
      <p:ext uri="{BB962C8B-B14F-4D97-AF65-F5344CB8AC3E}">
        <p14:creationId xmlns:p14="http://schemas.microsoft.com/office/powerpoint/2010/main" val="1178747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fld id="{131FA836-3583-4458-BCF2-AF060D373FD2}" type="datetimeFigureOut">
              <a:rPr lang="it-IT" smtClean="0"/>
              <a:t>02/02/2024</a:t>
            </a:fld>
            <a:endParaRPr lang="it-IT"/>
          </a:p>
        </p:txBody>
      </p:sp>
      <p:sp>
        <p:nvSpPr>
          <p:cNvPr id="5" name="Footer Placeholder 5"/>
          <p:cNvSpPr>
            <a:spLocks noGrp="1"/>
          </p:cNvSpPr>
          <p:nvPr>
            <p:ph type="ftr" sz="quarter" idx="11"/>
          </p:nvPr>
        </p:nvSpPr>
        <p:spPr/>
        <p:txBody>
          <a:bodyPr/>
          <a:lstStyle/>
          <a:p>
            <a:endParaRPr lang="it-IT"/>
          </a:p>
        </p:txBody>
      </p:sp>
      <p:sp>
        <p:nvSpPr>
          <p:cNvPr id="6" name="Slide Number Placeholder 6"/>
          <p:cNvSpPr>
            <a:spLocks noGrp="1"/>
          </p:cNvSpPr>
          <p:nvPr>
            <p:ph type="sldNum" sz="quarter" idx="12"/>
          </p:nvPr>
        </p:nvSpPr>
        <p:spPr/>
        <p:txBody>
          <a:bodyPr/>
          <a:lstStyle/>
          <a:p>
            <a:fld id="{3426840C-9D1A-4FAB-BBC7-D238A855AC8F}" type="slidenum">
              <a:rPr lang="it-IT" smtClean="0"/>
              <a:t>‹N›</a:t>
            </a:fld>
            <a:endParaRPr lang="it-IT"/>
          </a:p>
        </p:txBody>
      </p:sp>
    </p:spTree>
    <p:extLst>
      <p:ext uri="{BB962C8B-B14F-4D97-AF65-F5344CB8AC3E}">
        <p14:creationId xmlns:p14="http://schemas.microsoft.com/office/powerpoint/2010/main" val="34906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31FA836-3583-4458-BCF2-AF060D373FD2}" type="datetimeFigureOut">
              <a:rPr lang="it-IT" smtClean="0"/>
              <a:t>02/02/2024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426840C-9D1A-4FAB-BBC7-D238A855AC8F}" type="slidenum">
              <a:rPr lang="it-IT" smtClean="0"/>
              <a:t>‹N›</a:t>
            </a:fld>
            <a:endParaRPr lang="it-IT"/>
          </a:p>
        </p:txBody>
      </p:sp>
    </p:spTree>
    <p:extLst>
      <p:ext uri="{BB962C8B-B14F-4D97-AF65-F5344CB8AC3E}">
        <p14:creationId xmlns:p14="http://schemas.microsoft.com/office/powerpoint/2010/main" val="4054909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31FA836-3583-4458-BCF2-AF060D373FD2}" type="datetimeFigureOut">
              <a:rPr lang="it-IT" smtClean="0"/>
              <a:t>02/02/2024</a:t>
            </a:fld>
            <a:endParaRPr lang="it-IT"/>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t-IT"/>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426840C-9D1A-4FAB-BBC7-D238A855AC8F}" type="slidenum">
              <a:rPr lang="it-IT" smtClean="0"/>
              <a:t>‹N›</a:t>
            </a:fld>
            <a:endParaRPr lang="it-IT"/>
          </a:p>
        </p:txBody>
      </p:sp>
    </p:spTree>
    <p:extLst>
      <p:ext uri="{BB962C8B-B14F-4D97-AF65-F5344CB8AC3E}">
        <p14:creationId xmlns:p14="http://schemas.microsoft.com/office/powerpoint/2010/main" val="1328929078"/>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44C5B3-6D69-1B0D-EE1D-FEC8FC3F3C31}"/>
              </a:ext>
            </a:extLst>
          </p:cNvPr>
          <p:cNvSpPr>
            <a:spLocks noGrp="1"/>
          </p:cNvSpPr>
          <p:nvPr>
            <p:ph type="title"/>
          </p:nvPr>
        </p:nvSpPr>
        <p:spPr>
          <a:xfrm>
            <a:off x="838200" y="365125"/>
            <a:ext cx="10515600" cy="5774418"/>
          </a:xfrm>
        </p:spPr>
        <p:txBody>
          <a:bodyPr>
            <a:normAutofit fontScale="90000"/>
          </a:bodyPr>
          <a:lstStyle/>
          <a:p>
            <a:pPr algn="ctr"/>
            <a:r>
              <a:rPr lang="it-IT" sz="6600" b="1" dirty="0"/>
              <a:t>Falsità e omissioni </a:t>
            </a:r>
            <a:r>
              <a:rPr lang="it-IT" sz="6600" b="1" dirty="0">
                <a:latin typeface="Bookman Old Style" panose="02050604050505020204" pitchFamily="18" charset="0"/>
              </a:rPr>
              <a:t>nell’istanza</a:t>
            </a:r>
            <a:r>
              <a:rPr lang="it-IT" sz="6600" b="1" dirty="0"/>
              <a:t> di ammissione al patrocinio a spese dello Stato: le responsabilità del richiedente e il ruolo del difensore</a:t>
            </a:r>
          </a:p>
        </p:txBody>
      </p:sp>
    </p:spTree>
    <p:extLst>
      <p:ext uri="{BB962C8B-B14F-4D97-AF65-F5344CB8AC3E}">
        <p14:creationId xmlns:p14="http://schemas.microsoft.com/office/powerpoint/2010/main" val="1031575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1F821-A334-6677-4885-94545DFFDF96}"/>
              </a:ext>
            </a:extLst>
          </p:cNvPr>
          <p:cNvSpPr>
            <a:spLocks noGrp="1"/>
          </p:cNvSpPr>
          <p:nvPr>
            <p:ph type="title"/>
          </p:nvPr>
        </p:nvSpPr>
        <p:spPr/>
        <p:txBody>
          <a:bodyPr/>
          <a:lstStyle/>
          <a:p>
            <a:r>
              <a:rPr lang="it-IT" dirty="0"/>
              <a:t>Art. 76, c. 4-quater, DPR 115/02</a:t>
            </a:r>
          </a:p>
        </p:txBody>
      </p:sp>
      <p:sp>
        <p:nvSpPr>
          <p:cNvPr id="3" name="Segnaposto contenuto 2">
            <a:extLst>
              <a:ext uri="{FF2B5EF4-FFF2-40B4-BE49-F238E27FC236}">
                <a16:creationId xmlns:a16="http://schemas.microsoft.com/office/drawing/2014/main" id="{D54C064B-1A97-9085-A8D4-044606735680}"/>
              </a:ext>
            </a:extLst>
          </p:cNvPr>
          <p:cNvSpPr>
            <a:spLocks noGrp="1"/>
          </p:cNvSpPr>
          <p:nvPr>
            <p:ph idx="1"/>
          </p:nvPr>
        </p:nvSpPr>
        <p:spPr>
          <a:xfrm>
            <a:off x="1103312" y="1645920"/>
            <a:ext cx="9832912" cy="4602479"/>
          </a:xfrm>
        </p:spPr>
        <p:txBody>
          <a:bodyPr>
            <a:normAutofit/>
          </a:bodyPr>
          <a:lstStyle/>
          <a:p>
            <a:pPr marL="0" indent="0" algn="just">
              <a:lnSpc>
                <a:spcPct val="150000"/>
              </a:lnSpc>
              <a:buNone/>
            </a:pPr>
            <a:r>
              <a:rPr lang="it-IT" b="0" i="0" dirty="0">
                <a:effectLst/>
                <a:latin typeface="+mn-lt"/>
              </a:rPr>
              <a:t>Il minore straniero non accompagnato coinvolto a qualsiasi titolo in un procedimento giurisdizionale ha diritto di essere informato dell'opportunità di nominare un legale di fiducia, anche attraverso il tutore nominato o l'esercente la responsabilità genitoriale ai sensi dell'articolo 3, comma 1, della legge 4 maggio 1983, n. 184, e successive modificazioni, e di avvalersi, in base alla normativa vigente, del gratuito patrocinio a spese dello Stato in ogni stato e grado del procedimento. Per l'attuazione delle disposizioni contenute nel presente comma è autorizzata la spesa di 771.470 euro annui a decorrere dall'anno 2017</a:t>
            </a:r>
            <a:endParaRPr lang="it-IT" dirty="0">
              <a:latin typeface="+mn-lt"/>
            </a:endParaRPr>
          </a:p>
        </p:txBody>
      </p:sp>
    </p:spTree>
    <p:extLst>
      <p:ext uri="{BB962C8B-B14F-4D97-AF65-F5344CB8AC3E}">
        <p14:creationId xmlns:p14="http://schemas.microsoft.com/office/powerpoint/2010/main" val="2149498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F4F73A-6CFA-6FA6-E57A-C9CA1F985CDC}"/>
              </a:ext>
            </a:extLst>
          </p:cNvPr>
          <p:cNvSpPr>
            <a:spLocks noGrp="1"/>
          </p:cNvSpPr>
          <p:nvPr>
            <p:ph type="title"/>
          </p:nvPr>
        </p:nvSpPr>
        <p:spPr/>
        <p:txBody>
          <a:bodyPr/>
          <a:lstStyle/>
          <a:p>
            <a:r>
              <a:rPr lang="it-IT" dirty="0"/>
              <a:t>Art. 76, c. 4-quinquies, DPR 115/02</a:t>
            </a:r>
          </a:p>
        </p:txBody>
      </p:sp>
      <p:sp>
        <p:nvSpPr>
          <p:cNvPr id="3" name="Segnaposto contenuto 2">
            <a:extLst>
              <a:ext uri="{FF2B5EF4-FFF2-40B4-BE49-F238E27FC236}">
                <a16:creationId xmlns:a16="http://schemas.microsoft.com/office/drawing/2014/main" id="{06F232DE-6BDC-B354-4D6B-2C35CA92A06A}"/>
              </a:ext>
            </a:extLst>
          </p:cNvPr>
          <p:cNvSpPr>
            <a:spLocks noGrp="1"/>
          </p:cNvSpPr>
          <p:nvPr>
            <p:ph idx="1"/>
          </p:nvPr>
        </p:nvSpPr>
        <p:spPr>
          <a:xfrm>
            <a:off x="1103312" y="1691640"/>
            <a:ext cx="9915208" cy="4556759"/>
          </a:xfrm>
        </p:spPr>
        <p:txBody>
          <a:bodyPr>
            <a:normAutofit/>
          </a:bodyPr>
          <a:lstStyle/>
          <a:p>
            <a:pPr marL="0" indent="0" algn="just">
              <a:lnSpc>
                <a:spcPct val="150000"/>
              </a:lnSpc>
              <a:buNone/>
            </a:pPr>
            <a:r>
              <a:rPr lang="it-IT" b="0" i="0" dirty="0">
                <a:effectLst/>
                <a:latin typeface="+mn-lt"/>
              </a:rPr>
              <a:t>I figli minori o i figli maggiorenni economicamente non autosufficienti rimasti orfani di un genitore a seguito di omicidio commesso in danno dello stesso genitore dal coniuge, anche legalmente separato o divorziato, dall'altra parte dell'unione civile, anche se l'unione civile è cessata, o dalla persona che è o è stata legata da relazione affettiva e stabile convivenza possono essere ammessi al patrocinio a spese dello Stato, anche in deroga ai limiti di reddito previsti, applicando l'ammissibilità in deroga al relativo procedimento penale e a tutti i procedimenti civili derivanti dal reato, compresi quelli di esecuzione forzata</a:t>
            </a:r>
            <a:endParaRPr lang="it-IT" dirty="0">
              <a:latin typeface="+mn-lt"/>
            </a:endParaRPr>
          </a:p>
        </p:txBody>
      </p:sp>
    </p:spTree>
    <p:extLst>
      <p:ext uri="{BB962C8B-B14F-4D97-AF65-F5344CB8AC3E}">
        <p14:creationId xmlns:p14="http://schemas.microsoft.com/office/powerpoint/2010/main" val="3730509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8E894AA-6854-FDDF-F20E-D864649998E8}"/>
              </a:ext>
            </a:extLst>
          </p:cNvPr>
          <p:cNvSpPr>
            <a:spLocks noGrp="1"/>
          </p:cNvSpPr>
          <p:nvPr>
            <p:ph idx="1"/>
          </p:nvPr>
        </p:nvSpPr>
        <p:spPr>
          <a:xfrm>
            <a:off x="1103312" y="1335024"/>
            <a:ext cx="10034080" cy="4913376"/>
          </a:xfrm>
        </p:spPr>
        <p:txBody>
          <a:bodyPr>
            <a:normAutofit/>
          </a:bodyPr>
          <a:lstStyle/>
          <a:p>
            <a:pPr marL="0" indent="0" algn="just">
              <a:lnSpc>
                <a:spcPct val="150000"/>
              </a:lnSpc>
              <a:buNone/>
            </a:pPr>
            <a:r>
              <a:rPr lang="it-IT" sz="3200" dirty="0">
                <a:latin typeface="+mn-lt"/>
                <a:ea typeface="Calibri" panose="020F0502020204030204" pitchFamily="34" charset="0"/>
                <a:cs typeface="Times New Roman" panose="02020603050405020304" pitchFamily="18" charset="0"/>
              </a:rPr>
              <a:t>I</a:t>
            </a:r>
            <a:r>
              <a:rPr lang="it-IT" sz="3200" dirty="0">
                <a:effectLst/>
                <a:latin typeface="+mn-lt"/>
                <a:ea typeface="Calibri" panose="020F0502020204030204" pitchFamily="34" charset="0"/>
                <a:cs typeface="Times New Roman" panose="02020603050405020304" pitchFamily="18" charset="0"/>
              </a:rPr>
              <a:t>l reddito rilevante per l’ammissione al patrocinio a spese dello Stato è il reddito </a:t>
            </a:r>
            <a:r>
              <a:rPr lang="it-IT" sz="3200" u="sng" dirty="0">
                <a:effectLst/>
                <a:latin typeface="+mn-lt"/>
                <a:ea typeface="Calibri" panose="020F0502020204030204" pitchFamily="34" charset="0"/>
                <a:cs typeface="Times New Roman" panose="02020603050405020304" pitchFamily="18" charset="0"/>
              </a:rPr>
              <a:t>al netto degli oneri deducibili previsti dalla disciplina fiscale</a:t>
            </a:r>
            <a:r>
              <a:rPr lang="it-IT" sz="3200" dirty="0">
                <a:effectLst/>
                <a:latin typeface="+mn-lt"/>
                <a:ea typeface="Calibri" panose="020F0502020204030204" pitchFamily="34" charset="0"/>
                <a:cs typeface="Times New Roman" panose="02020603050405020304" pitchFamily="18" charset="0"/>
              </a:rPr>
              <a:t> (cfr. Risoluzione n. 15/E del 21/01/2008 dell’Agenzia delle Entrate e Cass Sez. III penale 23 marzo-28 aprile 2011 n. 16583)</a:t>
            </a:r>
            <a:endParaRPr lang="it-IT" sz="3200" dirty="0">
              <a:latin typeface="+mn-lt"/>
            </a:endParaRPr>
          </a:p>
        </p:txBody>
      </p:sp>
    </p:spTree>
    <p:extLst>
      <p:ext uri="{BB962C8B-B14F-4D97-AF65-F5344CB8AC3E}">
        <p14:creationId xmlns:p14="http://schemas.microsoft.com/office/powerpoint/2010/main" val="3159133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F31EC0-F1F4-E2C2-D15B-480592A9B082}"/>
              </a:ext>
            </a:extLst>
          </p:cNvPr>
          <p:cNvSpPr>
            <a:spLocks noGrp="1"/>
          </p:cNvSpPr>
          <p:nvPr>
            <p:ph type="title"/>
          </p:nvPr>
        </p:nvSpPr>
        <p:spPr/>
        <p:txBody>
          <a:bodyPr/>
          <a:lstStyle/>
          <a:p>
            <a:pPr algn="just"/>
            <a:r>
              <a:rPr lang="it-IT" sz="3600" dirty="0">
                <a:effectLst/>
                <a:ea typeface="Calibri" panose="020F0502020204030204" pitchFamily="34" charset="0"/>
                <a:cs typeface="Times New Roman" panose="02020603050405020304" pitchFamily="18" charset="0"/>
              </a:rPr>
              <a:t>Cass. Pen. Sez. IV, 15 settembre - 1° ottobre 2020, n. 27234</a:t>
            </a:r>
            <a:endParaRPr lang="it-IT" sz="3600" dirty="0"/>
          </a:p>
        </p:txBody>
      </p:sp>
      <p:sp>
        <p:nvSpPr>
          <p:cNvPr id="3" name="Segnaposto contenuto 2">
            <a:extLst>
              <a:ext uri="{FF2B5EF4-FFF2-40B4-BE49-F238E27FC236}">
                <a16:creationId xmlns:a16="http://schemas.microsoft.com/office/drawing/2014/main" id="{0E1CCB31-A774-D9C9-5F5B-8E9685E28829}"/>
              </a:ext>
            </a:extLst>
          </p:cNvPr>
          <p:cNvSpPr>
            <a:spLocks noGrp="1"/>
          </p:cNvSpPr>
          <p:nvPr>
            <p:ph idx="1"/>
          </p:nvPr>
        </p:nvSpPr>
        <p:spPr>
          <a:xfrm>
            <a:off x="646111" y="2052918"/>
            <a:ext cx="10390697" cy="4195481"/>
          </a:xfrm>
        </p:spPr>
        <p:txBody>
          <a:bodyPr>
            <a:normAutofit/>
          </a:bodyPr>
          <a:lstStyle/>
          <a:p>
            <a:pPr marL="0" indent="0" algn="just">
              <a:lnSpc>
                <a:spcPct val="150000"/>
              </a:lnSpc>
              <a:buNone/>
            </a:pPr>
            <a:r>
              <a:rPr lang="it-IT" sz="2800" dirty="0">
                <a:effectLst/>
                <a:latin typeface="+mn-lt"/>
                <a:ea typeface="Calibri" panose="020F0502020204030204" pitchFamily="34" charset="0"/>
                <a:cs typeface="Times New Roman" panose="02020603050405020304" pitchFamily="18" charset="0"/>
              </a:rPr>
              <a:t>«le somme percepite a titolo risarcitorio sono </a:t>
            </a:r>
            <a:r>
              <a:rPr lang="it-IT" sz="2800" u="sng" dirty="0">
                <a:effectLst/>
                <a:latin typeface="+mn-lt"/>
                <a:ea typeface="Calibri" panose="020F0502020204030204" pitchFamily="34" charset="0"/>
                <a:cs typeface="Times New Roman" panose="02020603050405020304" pitchFamily="18" charset="0"/>
              </a:rPr>
              <a:t>soggette ad imposizione solo se destinate a reintegrare un danno concretatosi nella mancata percezione di redditi</a:t>
            </a:r>
            <a:r>
              <a:rPr lang="it-IT" sz="2800" dirty="0">
                <a:effectLst/>
                <a:latin typeface="+mn-lt"/>
                <a:ea typeface="Calibri" panose="020F0502020204030204" pitchFamily="34" charset="0"/>
                <a:cs typeface="Times New Roman" panose="02020603050405020304" pitchFamily="18" charset="0"/>
              </a:rPr>
              <a:t>: </a:t>
            </a:r>
            <a:r>
              <a:rPr lang="it-IT" sz="2800" b="1" dirty="0">
                <a:effectLst/>
                <a:latin typeface="+mn-lt"/>
                <a:ea typeface="Calibri" panose="020F0502020204030204" pitchFamily="34" charset="0"/>
                <a:cs typeface="Times New Roman" panose="02020603050405020304" pitchFamily="18" charset="0"/>
              </a:rPr>
              <a:t>non costituiscono invece reddito imponibile quando tendono a ristorare un pregiudizio di natura diversa</a:t>
            </a:r>
            <a:r>
              <a:rPr lang="it-IT" sz="2800" dirty="0">
                <a:effectLst/>
                <a:latin typeface="+mn-lt"/>
                <a:ea typeface="Calibri" panose="020F0502020204030204" pitchFamily="34" charset="0"/>
                <a:cs typeface="Times New Roman" panose="02020603050405020304" pitchFamily="18" charset="0"/>
              </a:rPr>
              <a:t>» </a:t>
            </a:r>
            <a:endParaRPr lang="it-IT" sz="2800" dirty="0">
              <a:latin typeface="+mn-lt"/>
            </a:endParaRPr>
          </a:p>
        </p:txBody>
      </p:sp>
    </p:spTree>
    <p:extLst>
      <p:ext uri="{BB962C8B-B14F-4D97-AF65-F5344CB8AC3E}">
        <p14:creationId xmlns:p14="http://schemas.microsoft.com/office/powerpoint/2010/main" val="3795080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F8E416-D0EF-408E-87EC-4A11E23271D4}"/>
              </a:ext>
            </a:extLst>
          </p:cNvPr>
          <p:cNvSpPr>
            <a:spLocks noGrp="1"/>
          </p:cNvSpPr>
          <p:nvPr>
            <p:ph type="title"/>
          </p:nvPr>
        </p:nvSpPr>
        <p:spPr/>
        <p:txBody>
          <a:bodyPr/>
          <a:lstStyle/>
          <a:p>
            <a:r>
              <a:rPr lang="it-IT" dirty="0"/>
              <a:t>Cass. Pen. Sez. IV Pen. 17 dicembre 2021, n. 46159</a:t>
            </a:r>
          </a:p>
        </p:txBody>
      </p:sp>
      <p:sp>
        <p:nvSpPr>
          <p:cNvPr id="3" name="Segnaposto contenuto 2">
            <a:extLst>
              <a:ext uri="{FF2B5EF4-FFF2-40B4-BE49-F238E27FC236}">
                <a16:creationId xmlns:a16="http://schemas.microsoft.com/office/drawing/2014/main" id="{6B5D425B-7C4D-A0E1-F2A2-152272C96006}"/>
              </a:ext>
            </a:extLst>
          </p:cNvPr>
          <p:cNvSpPr>
            <a:spLocks noGrp="1"/>
          </p:cNvSpPr>
          <p:nvPr>
            <p:ph idx="1"/>
          </p:nvPr>
        </p:nvSpPr>
        <p:spPr>
          <a:xfrm>
            <a:off x="776378" y="2052918"/>
            <a:ext cx="10265434" cy="4439322"/>
          </a:xfrm>
        </p:spPr>
        <p:txBody>
          <a:bodyPr>
            <a:normAutofit/>
          </a:bodyPr>
          <a:lstStyle/>
          <a:p>
            <a:pPr marL="0" indent="0" algn="just">
              <a:lnSpc>
                <a:spcPct val="150000"/>
              </a:lnSpc>
              <a:buNone/>
            </a:pPr>
            <a:r>
              <a:rPr lang="it-IT" sz="2400" dirty="0">
                <a:effectLst/>
                <a:latin typeface="+mn-lt"/>
                <a:ea typeface="Calibri" panose="020F0502020204030204" pitchFamily="34" charset="0"/>
                <a:cs typeface="Times New Roman" panose="02020603050405020304" pitchFamily="18" charset="0"/>
              </a:rPr>
              <a:t>«l'omessa indicazione di redditi non presenti nell'ISEE e/o l'errata imputazione di detrazioni e deduzioni non consentite per la determinazione del reddito, ed invece permesse per la determinazione dell'ISEE, può condurre alla commissione del reato di cui al D.P.R. n. 115 del 2002, art. 95, oltre che, in caso di sforamento dei limiti per l'ammissione, alla revoca del beneficio, con conseguente obbligo di restituzione allo Stato delle somme ingiustamente percepite»</a:t>
            </a:r>
            <a:endParaRPr lang="it-IT" sz="2400" dirty="0">
              <a:latin typeface="+mn-lt"/>
            </a:endParaRPr>
          </a:p>
        </p:txBody>
      </p:sp>
    </p:spTree>
    <p:extLst>
      <p:ext uri="{BB962C8B-B14F-4D97-AF65-F5344CB8AC3E}">
        <p14:creationId xmlns:p14="http://schemas.microsoft.com/office/powerpoint/2010/main" val="730219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216851-B5B3-7612-4773-5DEC0F6132D1}"/>
              </a:ext>
            </a:extLst>
          </p:cNvPr>
          <p:cNvSpPr>
            <a:spLocks noGrp="1"/>
          </p:cNvSpPr>
          <p:nvPr>
            <p:ph type="title"/>
          </p:nvPr>
        </p:nvSpPr>
        <p:spPr/>
        <p:txBody>
          <a:bodyPr/>
          <a:lstStyle/>
          <a:p>
            <a:pPr algn="just"/>
            <a:r>
              <a:rPr lang="it-IT" sz="2800" dirty="0">
                <a:effectLst/>
                <a:ea typeface="Calibri" panose="020F0502020204030204" pitchFamily="34" charset="0"/>
                <a:cs typeface="Times New Roman" panose="02020603050405020304" pitchFamily="18" charset="0"/>
              </a:rPr>
              <a:t>Cass. Pen. Sez. IV, sentenza 18/04/2018 n° 17426 (che richiama Cass. Pen. Sez. IV, n. 33428 del 07/03/2014)</a:t>
            </a:r>
            <a:endParaRPr lang="it-IT" sz="2800" dirty="0"/>
          </a:p>
        </p:txBody>
      </p:sp>
      <p:sp>
        <p:nvSpPr>
          <p:cNvPr id="3" name="Segnaposto contenuto 2">
            <a:extLst>
              <a:ext uri="{FF2B5EF4-FFF2-40B4-BE49-F238E27FC236}">
                <a16:creationId xmlns:a16="http://schemas.microsoft.com/office/drawing/2014/main" id="{B36AFFDC-1DF1-B395-5EFF-856C5A08DF81}"/>
              </a:ext>
            </a:extLst>
          </p:cNvPr>
          <p:cNvSpPr>
            <a:spLocks noGrp="1"/>
          </p:cNvSpPr>
          <p:nvPr>
            <p:ph idx="1"/>
          </p:nvPr>
        </p:nvSpPr>
        <p:spPr>
          <a:xfrm>
            <a:off x="822960" y="2052918"/>
            <a:ext cx="10186416" cy="4195481"/>
          </a:xfrm>
        </p:spPr>
        <p:txBody>
          <a:bodyPr>
            <a:noAutofit/>
          </a:bodyPr>
          <a:lstStyle/>
          <a:p>
            <a:pPr marL="0" indent="0" algn="just">
              <a:lnSpc>
                <a:spcPct val="150000"/>
              </a:lnSpc>
              <a:buNone/>
            </a:pPr>
            <a:r>
              <a:rPr lang="it-IT" sz="3200" dirty="0">
                <a:effectLst/>
                <a:latin typeface="+mn-lt"/>
                <a:ea typeface="Calibri" panose="020F0502020204030204" pitchFamily="34" charset="0"/>
                <a:cs typeface="Times New Roman" panose="02020603050405020304" pitchFamily="18" charset="0"/>
              </a:rPr>
              <a:t>La nozione rilevante ai fini dell'ammissione e della conservazione del beneficio del gratuito patrocinio, </a:t>
            </a:r>
            <a:r>
              <a:rPr lang="it-IT" sz="3200" b="1" dirty="0">
                <a:effectLst/>
                <a:latin typeface="+mn-lt"/>
                <a:ea typeface="Calibri" panose="020F0502020204030204" pitchFamily="34" charset="0"/>
                <a:cs typeface="Times New Roman" panose="02020603050405020304" pitchFamily="18" charset="0"/>
              </a:rPr>
              <a:t>non è quella di familiare a carico bensì quella di familiare convivente</a:t>
            </a:r>
            <a:endParaRPr lang="it-IT" sz="3200" dirty="0">
              <a:latin typeface="+mn-lt"/>
            </a:endParaRPr>
          </a:p>
        </p:txBody>
      </p:sp>
    </p:spTree>
    <p:extLst>
      <p:ext uri="{BB962C8B-B14F-4D97-AF65-F5344CB8AC3E}">
        <p14:creationId xmlns:p14="http://schemas.microsoft.com/office/powerpoint/2010/main" val="3662636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25B2B9-189D-54AF-2A5B-2C1B1B334F35}"/>
              </a:ext>
            </a:extLst>
          </p:cNvPr>
          <p:cNvSpPr>
            <a:spLocks noGrp="1"/>
          </p:cNvSpPr>
          <p:nvPr>
            <p:ph type="title"/>
          </p:nvPr>
        </p:nvSpPr>
        <p:spPr>
          <a:xfrm>
            <a:off x="646111" y="452718"/>
            <a:ext cx="9404723" cy="1083474"/>
          </a:xfrm>
        </p:spPr>
        <p:txBody>
          <a:bodyPr/>
          <a:lstStyle/>
          <a:p>
            <a:pPr algn="just"/>
            <a:r>
              <a:rPr lang="it-IT" sz="2800" dirty="0"/>
              <a:t>Cass. </a:t>
            </a:r>
            <a:r>
              <a:rPr lang="it-IT" sz="2800" dirty="0" err="1"/>
              <a:t>Civ</a:t>
            </a:r>
            <a:r>
              <a:rPr lang="it-IT" sz="2800" dirty="0"/>
              <a:t>., Sez., II ordinanza n. 18134 del 26 giugno 2023</a:t>
            </a:r>
          </a:p>
        </p:txBody>
      </p:sp>
      <p:sp>
        <p:nvSpPr>
          <p:cNvPr id="3" name="Segnaposto contenuto 2">
            <a:extLst>
              <a:ext uri="{FF2B5EF4-FFF2-40B4-BE49-F238E27FC236}">
                <a16:creationId xmlns:a16="http://schemas.microsoft.com/office/drawing/2014/main" id="{657DF37E-0C35-AC39-EF87-2FDB3AD2A2BE}"/>
              </a:ext>
            </a:extLst>
          </p:cNvPr>
          <p:cNvSpPr>
            <a:spLocks noGrp="1"/>
          </p:cNvSpPr>
          <p:nvPr>
            <p:ph idx="1"/>
          </p:nvPr>
        </p:nvSpPr>
        <p:spPr>
          <a:xfrm>
            <a:off x="810884" y="1609344"/>
            <a:ext cx="10248180" cy="4864608"/>
          </a:xfrm>
        </p:spPr>
        <p:txBody>
          <a:bodyPr>
            <a:normAutofit/>
          </a:bodyPr>
          <a:lstStyle/>
          <a:p>
            <a:pPr marL="0" indent="0">
              <a:buNone/>
            </a:pPr>
            <a:r>
              <a:rPr lang="it-IT" dirty="0"/>
              <a:t>SUL CONCETTO DI FAMILIARE:</a:t>
            </a:r>
          </a:p>
          <a:p>
            <a:pPr marL="547370" algn="just">
              <a:lnSpc>
                <a:spcPct val="150000"/>
              </a:lnSpc>
            </a:pPr>
            <a:r>
              <a:rPr lang="it-IT" kern="100" dirty="0">
                <a:latin typeface="+mn-lt"/>
                <a:ea typeface="Calibri" panose="020F0502020204030204" pitchFamily="34" charset="0"/>
                <a:cs typeface="Times New Roman" panose="02020603050405020304" pitchFamily="18" charset="0"/>
              </a:rPr>
              <a:t>d</a:t>
            </a:r>
            <a:r>
              <a:rPr lang="it-IT" kern="100" dirty="0">
                <a:effectLst/>
                <a:latin typeface="+mn-lt"/>
                <a:ea typeface="Calibri" panose="020F0502020204030204" pitchFamily="34" charset="0"/>
                <a:cs typeface="Times New Roman" panose="02020603050405020304" pitchFamily="18" charset="0"/>
              </a:rPr>
              <a:t>eve ritenersi “</a:t>
            </a:r>
            <a:r>
              <a:rPr lang="it-IT" i="1" kern="100" dirty="0">
                <a:effectLst/>
                <a:latin typeface="+mn-lt"/>
                <a:ea typeface="Calibri" panose="020F0502020204030204" pitchFamily="34" charset="0"/>
                <a:cs typeface="Times New Roman" panose="02020603050405020304" pitchFamily="18" charset="0"/>
              </a:rPr>
              <a:t>costituzionalmente orientata l’interpretazione della norma che considera ”familiari“ </a:t>
            </a:r>
            <a:r>
              <a:rPr lang="it-IT" b="1" i="1" kern="100" dirty="0">
                <a:effectLst/>
                <a:latin typeface="+mn-lt"/>
                <a:ea typeface="Calibri" panose="020F0502020204030204" pitchFamily="34" charset="0"/>
                <a:cs typeface="Times New Roman" panose="02020603050405020304" pitchFamily="18" charset="0"/>
              </a:rPr>
              <a:t>non soltanto coloro i quali sono legati all’istante da vincoli di consanguineità o comunque giuridici, ma anche quanti convivono con lui e contribuiscono al </a:t>
            </a:r>
            <a:r>
              <a:rPr lang="it-IT" b="1" i="1" kern="100" dirty="0" err="1">
                <a:effectLst/>
                <a:latin typeface="+mn-lt"/>
                <a:ea typeface="Calibri" panose="020F0502020204030204" pitchFamily="34" charset="0"/>
                <a:cs typeface="Times New Roman" panose="02020603050405020304" pitchFamily="18" charset="0"/>
              </a:rPr>
              <a:t>menage</a:t>
            </a:r>
            <a:r>
              <a:rPr lang="it-IT" b="1" i="1" kern="100" dirty="0">
                <a:effectLst/>
                <a:latin typeface="+mn-lt"/>
                <a:ea typeface="Calibri" panose="020F0502020204030204" pitchFamily="34" charset="0"/>
                <a:cs typeface="Times New Roman" panose="02020603050405020304" pitchFamily="18" charset="0"/>
              </a:rPr>
              <a:t> familiare</a:t>
            </a:r>
            <a:r>
              <a:rPr lang="it-IT" i="1" kern="100" dirty="0">
                <a:effectLst/>
                <a:latin typeface="+mn-lt"/>
                <a:ea typeface="Calibri" panose="020F0502020204030204" pitchFamily="34" charset="0"/>
                <a:cs typeface="Times New Roman" panose="02020603050405020304" pitchFamily="18" charset="0"/>
              </a:rPr>
              <a:t>”</a:t>
            </a:r>
            <a:r>
              <a:rPr lang="it-IT" kern="100" dirty="0">
                <a:effectLst/>
                <a:latin typeface="+mn-lt"/>
                <a:ea typeface="Calibri" panose="020F0502020204030204" pitchFamily="34" charset="0"/>
                <a:cs typeface="Times New Roman" panose="02020603050405020304" pitchFamily="18" charset="0"/>
              </a:rPr>
              <a:t> </a:t>
            </a:r>
          </a:p>
          <a:p>
            <a:pPr marL="547370" algn="just">
              <a:lnSpc>
                <a:spcPct val="150000"/>
              </a:lnSpc>
              <a:spcAft>
                <a:spcPts val="600"/>
              </a:spcAft>
            </a:pPr>
            <a:r>
              <a:rPr lang="it-IT" kern="100" dirty="0">
                <a:effectLst/>
                <a:latin typeface="+mn-lt"/>
                <a:ea typeface="Calibri" panose="020F0502020204030204" pitchFamily="34" charset="0"/>
                <a:cs typeface="Times New Roman" panose="02020603050405020304" pitchFamily="18" charset="0"/>
              </a:rPr>
              <a:t>la ratio, secondo la Corte, è che “</a:t>
            </a:r>
            <a:r>
              <a:rPr lang="it-IT" i="1" kern="100" dirty="0">
                <a:effectLst/>
                <a:latin typeface="+mn-lt"/>
                <a:ea typeface="Calibri" panose="020F0502020204030204" pitchFamily="34" charset="0"/>
                <a:cs typeface="Times New Roman" panose="02020603050405020304" pitchFamily="18" charset="0"/>
              </a:rPr>
              <a:t>la locuzione "componente della famiglia" ha una sua specifica pregnanza, avendo il legislatore voluto tenere conto della capacità economico-finanziaria di tutti coloro che, </a:t>
            </a:r>
            <a:r>
              <a:rPr lang="it-IT" b="1" i="1" kern="100" dirty="0">
                <a:effectLst/>
                <a:latin typeface="+mn-lt"/>
                <a:ea typeface="Calibri" panose="020F0502020204030204" pitchFamily="34" charset="0"/>
                <a:cs typeface="Times New Roman" panose="02020603050405020304" pitchFamily="18" charset="0"/>
              </a:rPr>
              <a:t>per legami giuridici o di fatto</a:t>
            </a:r>
            <a:r>
              <a:rPr lang="it-IT" i="1" kern="100" dirty="0">
                <a:effectLst/>
                <a:latin typeface="+mn-lt"/>
                <a:ea typeface="Calibri" panose="020F0502020204030204" pitchFamily="34" charset="0"/>
                <a:cs typeface="Times New Roman" panose="02020603050405020304" pitchFamily="18" charset="0"/>
              </a:rPr>
              <a:t>, comunque concorrono a formare il reddito familiare del soggetto richiedente il beneficio</a:t>
            </a:r>
            <a:r>
              <a:rPr lang="it-IT" kern="100" dirty="0">
                <a:effectLst/>
                <a:latin typeface="+mn-lt"/>
                <a:ea typeface="Calibri" panose="020F0502020204030204" pitchFamily="34" charset="0"/>
                <a:cs typeface="Times New Roman" panose="02020603050405020304" pitchFamily="18" charset="0"/>
              </a:rPr>
              <a:t>”</a:t>
            </a:r>
          </a:p>
          <a:p>
            <a:pPr marL="0" indent="0">
              <a:buNone/>
            </a:pPr>
            <a:endParaRPr lang="it-IT" dirty="0"/>
          </a:p>
        </p:txBody>
      </p:sp>
    </p:spTree>
    <p:extLst>
      <p:ext uri="{BB962C8B-B14F-4D97-AF65-F5344CB8AC3E}">
        <p14:creationId xmlns:p14="http://schemas.microsoft.com/office/powerpoint/2010/main" val="3999044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527391-B0EE-AB73-5BB8-860513050A99}"/>
              </a:ext>
            </a:extLst>
          </p:cNvPr>
          <p:cNvSpPr>
            <a:spLocks noGrp="1"/>
          </p:cNvSpPr>
          <p:nvPr>
            <p:ph type="title"/>
          </p:nvPr>
        </p:nvSpPr>
        <p:spPr>
          <a:xfrm>
            <a:off x="646111" y="452718"/>
            <a:ext cx="9404723" cy="1203554"/>
          </a:xfrm>
        </p:spPr>
        <p:txBody>
          <a:bodyPr/>
          <a:lstStyle/>
          <a:p>
            <a:pPr algn="just"/>
            <a:r>
              <a:rPr lang="it-IT" sz="2800" dirty="0"/>
              <a:t>Cass. </a:t>
            </a:r>
            <a:r>
              <a:rPr lang="it-IT" sz="2800" dirty="0" err="1"/>
              <a:t>Civ</a:t>
            </a:r>
            <a:r>
              <a:rPr lang="it-IT" sz="2800" dirty="0"/>
              <a:t>., Sez., II ordinanza n. 18134 del 26 giugno 2023</a:t>
            </a:r>
          </a:p>
        </p:txBody>
      </p:sp>
      <p:sp>
        <p:nvSpPr>
          <p:cNvPr id="3" name="Segnaposto contenuto 2">
            <a:extLst>
              <a:ext uri="{FF2B5EF4-FFF2-40B4-BE49-F238E27FC236}">
                <a16:creationId xmlns:a16="http://schemas.microsoft.com/office/drawing/2014/main" id="{435F4EEA-AFA1-B666-35DB-019F04EE9B0D}"/>
              </a:ext>
            </a:extLst>
          </p:cNvPr>
          <p:cNvSpPr>
            <a:spLocks noGrp="1"/>
          </p:cNvSpPr>
          <p:nvPr>
            <p:ph idx="1"/>
          </p:nvPr>
        </p:nvSpPr>
        <p:spPr>
          <a:xfrm>
            <a:off x="793630" y="1656272"/>
            <a:ext cx="10213676" cy="4592127"/>
          </a:xfrm>
        </p:spPr>
        <p:txBody>
          <a:bodyPr>
            <a:normAutofit/>
          </a:bodyPr>
          <a:lstStyle/>
          <a:p>
            <a:pPr marL="0" lvl="0" indent="0" algn="just">
              <a:lnSpc>
                <a:spcPct val="150000"/>
              </a:lnSpc>
              <a:spcAft>
                <a:spcPts val="600"/>
              </a:spcAft>
              <a:buNone/>
            </a:pPr>
            <a:r>
              <a:rPr lang="it-IT" u="sng" kern="100" dirty="0">
                <a:effectLst/>
                <a:latin typeface="+mn-lt"/>
                <a:ea typeface="Calibri" panose="020F0502020204030204" pitchFamily="34" charset="0"/>
                <a:cs typeface="Times New Roman" panose="02020603050405020304" pitchFamily="18" charset="0"/>
              </a:rPr>
              <a:t>SULLO STATO DI DETENZIONE DEL RICHIEDENTE L’AMMISSIONE AL PSS </a:t>
            </a:r>
            <a:endParaRPr lang="it-IT" kern="100" dirty="0">
              <a:effectLst/>
              <a:latin typeface="+mn-lt"/>
              <a:ea typeface="Calibri" panose="020F0502020204030204" pitchFamily="34" charset="0"/>
              <a:cs typeface="Times New Roman" panose="02020603050405020304" pitchFamily="18" charset="0"/>
            </a:endParaRPr>
          </a:p>
          <a:p>
            <a:pPr marL="0" indent="0" algn="just">
              <a:lnSpc>
                <a:spcPct val="150000"/>
              </a:lnSpc>
              <a:buNone/>
            </a:pPr>
            <a:r>
              <a:rPr lang="it-IT" i="1" dirty="0">
                <a:effectLst/>
                <a:latin typeface="+mn-lt"/>
                <a:ea typeface="Calibri" panose="020F0502020204030204" pitchFamily="34" charset="0"/>
                <a:cs typeface="Times New Roman" panose="02020603050405020304" pitchFamily="18" charset="0"/>
              </a:rPr>
              <a:t>“In tema di ammissione al patrocinio a spese dello Stato, il rapporto di convivenza familiare, essendo caratterizzato da continuativi rapporti di affetto, da costante comunanza di interessi e responsabilità, e dunque da un legame stabile e duraturo, </a:t>
            </a:r>
            <a:r>
              <a:rPr lang="it-IT" b="1" i="1" dirty="0">
                <a:effectLst/>
                <a:latin typeface="+mn-lt"/>
                <a:ea typeface="Calibri" panose="020F0502020204030204" pitchFamily="34" charset="0"/>
                <a:cs typeface="Times New Roman" panose="02020603050405020304" pitchFamily="18" charset="0"/>
              </a:rPr>
              <a:t>prescinde dalla coabitazione fisica e non può ritenersi escluso dallo stato di detenzione</a:t>
            </a:r>
            <a:r>
              <a:rPr lang="it-IT" i="1" dirty="0">
                <a:effectLst/>
                <a:latin typeface="+mn-lt"/>
                <a:ea typeface="Calibri" panose="020F0502020204030204" pitchFamily="34" charset="0"/>
                <a:cs typeface="Times New Roman" panose="02020603050405020304" pitchFamily="18" charset="0"/>
              </a:rPr>
              <a:t>, </a:t>
            </a:r>
            <a:r>
              <a:rPr lang="it-IT" b="1" i="1" dirty="0">
                <a:effectLst/>
                <a:latin typeface="+mn-lt"/>
                <a:ea typeface="Calibri" panose="020F0502020204030204" pitchFamily="34" charset="0"/>
                <a:cs typeface="Times New Roman" panose="02020603050405020304" pitchFamily="18" charset="0"/>
              </a:rPr>
              <a:t>pur protratto nel tempo</a:t>
            </a:r>
            <a:r>
              <a:rPr lang="it-IT" i="1" dirty="0">
                <a:effectLst/>
                <a:latin typeface="+mn-lt"/>
                <a:ea typeface="Calibri" panose="020F0502020204030204" pitchFamily="34" charset="0"/>
                <a:cs typeface="Times New Roman" panose="02020603050405020304" pitchFamily="18" charset="0"/>
              </a:rPr>
              <a:t>, di uno dei componenti del nucleo familiare, il quale, pertanto, </a:t>
            </a:r>
            <a:r>
              <a:rPr lang="it-IT" b="1" i="1" dirty="0">
                <a:effectLst/>
                <a:latin typeface="+mn-lt"/>
                <a:ea typeface="Calibri" panose="020F0502020204030204" pitchFamily="34" charset="0"/>
                <a:cs typeface="Times New Roman" panose="02020603050405020304" pitchFamily="18" charset="0"/>
              </a:rPr>
              <a:t>anche in una siffatta ipotesi, non può omettere di indicare, nell'istanza di ammissione, il reddito dei familiari conviventi</a:t>
            </a:r>
            <a:r>
              <a:rPr lang="it-IT" i="1" dirty="0">
                <a:effectLst/>
                <a:latin typeface="+mn-lt"/>
                <a:ea typeface="Calibri" panose="020F0502020204030204" pitchFamily="34" charset="0"/>
                <a:cs typeface="Times New Roman" panose="02020603050405020304" pitchFamily="18" charset="0"/>
              </a:rPr>
              <a:t> (cfr. </a:t>
            </a:r>
            <a:r>
              <a:rPr lang="it-IT" i="1" u="none" strike="noStrike" dirty="0">
                <a:effectLst/>
                <a:latin typeface="+mn-lt"/>
                <a:ea typeface="Calibri" panose="020F0502020204030204" pitchFamily="34" charset="0"/>
                <a:cs typeface="Times New Roman" panose="02020603050405020304" pitchFamily="18" charset="0"/>
              </a:rPr>
              <a:t>Cass. Pen. 15715/2015</a:t>
            </a:r>
            <a:r>
              <a:rPr lang="it-IT" i="1" dirty="0">
                <a:effectLst/>
                <a:latin typeface="+mn-lt"/>
                <a:ea typeface="Calibri" panose="020F0502020204030204" pitchFamily="34" charset="0"/>
                <a:cs typeface="Times New Roman" panose="02020603050405020304" pitchFamily="18" charset="0"/>
              </a:rPr>
              <a:t>, Cass. Pen. </a:t>
            </a:r>
            <a:r>
              <a:rPr lang="it-IT" i="1" u="none" strike="noStrike" dirty="0">
                <a:effectLst/>
                <a:latin typeface="+mn-lt"/>
                <a:ea typeface="Calibri" panose="020F0502020204030204" pitchFamily="34" charset="0"/>
                <a:cs typeface="Times New Roman" panose="02020603050405020304" pitchFamily="18" charset="0"/>
              </a:rPr>
              <a:t>17374/2006</a:t>
            </a:r>
            <a:r>
              <a:rPr lang="it-IT" i="1" dirty="0">
                <a:effectLst/>
                <a:latin typeface="+mn-lt"/>
                <a:ea typeface="Calibri" panose="020F0502020204030204" pitchFamily="34" charset="0"/>
                <a:cs typeface="Times New Roman" panose="02020603050405020304" pitchFamily="18" charset="0"/>
              </a:rPr>
              <a:t>)”. </a:t>
            </a:r>
            <a:endParaRPr lang="it-IT" dirty="0">
              <a:latin typeface="+mn-lt"/>
            </a:endParaRPr>
          </a:p>
        </p:txBody>
      </p:sp>
    </p:spTree>
    <p:extLst>
      <p:ext uri="{BB962C8B-B14F-4D97-AF65-F5344CB8AC3E}">
        <p14:creationId xmlns:p14="http://schemas.microsoft.com/office/powerpoint/2010/main" val="3113810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045E05-1C57-2FF0-28BC-5CBAA65FDA8C}"/>
              </a:ext>
            </a:extLst>
          </p:cNvPr>
          <p:cNvSpPr>
            <a:spLocks noGrp="1"/>
          </p:cNvSpPr>
          <p:nvPr>
            <p:ph type="title"/>
          </p:nvPr>
        </p:nvSpPr>
        <p:spPr>
          <a:xfrm>
            <a:off x="646111" y="452718"/>
            <a:ext cx="9404723" cy="1220807"/>
          </a:xfrm>
        </p:spPr>
        <p:txBody>
          <a:bodyPr/>
          <a:lstStyle/>
          <a:p>
            <a:pPr algn="just"/>
            <a:r>
              <a:rPr lang="it-IT" sz="2800" dirty="0"/>
              <a:t>Cass. </a:t>
            </a:r>
            <a:r>
              <a:rPr lang="it-IT" sz="2800" dirty="0" err="1"/>
              <a:t>Civ</a:t>
            </a:r>
            <a:r>
              <a:rPr lang="it-IT" sz="2800" dirty="0"/>
              <a:t>., Sez., II ordinanza n. 18134 del 26 giugno 2023</a:t>
            </a:r>
          </a:p>
        </p:txBody>
      </p:sp>
      <p:sp>
        <p:nvSpPr>
          <p:cNvPr id="3" name="Segnaposto contenuto 2">
            <a:extLst>
              <a:ext uri="{FF2B5EF4-FFF2-40B4-BE49-F238E27FC236}">
                <a16:creationId xmlns:a16="http://schemas.microsoft.com/office/drawing/2014/main" id="{C4532D63-1796-255F-4618-D65A4D2B0715}"/>
              </a:ext>
            </a:extLst>
          </p:cNvPr>
          <p:cNvSpPr>
            <a:spLocks noGrp="1"/>
          </p:cNvSpPr>
          <p:nvPr>
            <p:ph idx="1"/>
          </p:nvPr>
        </p:nvSpPr>
        <p:spPr>
          <a:xfrm>
            <a:off x="810884" y="1673526"/>
            <a:ext cx="10248180" cy="4574874"/>
          </a:xfrm>
        </p:spPr>
        <p:txBody>
          <a:bodyPr>
            <a:normAutofit lnSpcReduction="10000"/>
          </a:bodyPr>
          <a:lstStyle/>
          <a:p>
            <a:pPr marL="0" lvl="0" indent="0" algn="just">
              <a:lnSpc>
                <a:spcPct val="150000"/>
              </a:lnSpc>
              <a:buNone/>
            </a:pPr>
            <a:r>
              <a:rPr lang="it-IT" sz="2400" u="sng" kern="100" dirty="0">
                <a:effectLst/>
                <a:latin typeface="+mn-lt"/>
                <a:ea typeface="Calibri" panose="020F0502020204030204" pitchFamily="34" charset="0"/>
                <a:cs typeface="Times New Roman" panose="02020603050405020304" pitchFamily="18" charset="0"/>
              </a:rPr>
              <a:t>SULLA PROVA DELLA CONVIVENZA</a:t>
            </a:r>
            <a:endParaRPr lang="it-IT" sz="2400" u="sng" kern="100" dirty="0">
              <a:latin typeface="+mn-lt"/>
              <a:ea typeface="Calibri" panose="020F0502020204030204" pitchFamily="34" charset="0"/>
              <a:cs typeface="Times New Roman" panose="02020603050405020304" pitchFamily="18" charset="0"/>
            </a:endParaRPr>
          </a:p>
          <a:p>
            <a:pPr marL="0" lvl="0" indent="0" algn="just">
              <a:lnSpc>
                <a:spcPct val="150000"/>
              </a:lnSpc>
              <a:buNone/>
            </a:pPr>
            <a:r>
              <a:rPr lang="it-IT" sz="2400" kern="100" dirty="0">
                <a:effectLst/>
                <a:latin typeface="+mn-lt"/>
                <a:ea typeface="Calibri" panose="020F0502020204030204" pitchFamily="34" charset="0"/>
                <a:cs typeface="Times New Roman" panose="02020603050405020304" pitchFamily="18" charset="0"/>
              </a:rPr>
              <a:t>“</a:t>
            </a:r>
            <a:r>
              <a:rPr lang="it-IT" sz="2400" i="1" kern="100" dirty="0">
                <a:effectLst/>
                <a:latin typeface="+mn-lt"/>
                <a:ea typeface="Calibri" panose="020F0502020204030204" pitchFamily="34" charset="0"/>
                <a:cs typeface="Times New Roman" panose="02020603050405020304" pitchFamily="18" charset="0"/>
              </a:rPr>
              <a:t>Proprio perché la convivenza realizza una situazione di fatto e non di diritto, la sua prova non può scaturire, del tutto formalisticamente, dalle sole risultanze anagrafiche, essendo invece </a:t>
            </a:r>
            <a:r>
              <a:rPr lang="it-IT" sz="2400" b="1" i="1" kern="100" dirty="0">
                <a:effectLst/>
                <a:latin typeface="+mn-lt"/>
                <a:ea typeface="Calibri" panose="020F0502020204030204" pitchFamily="34" charset="0"/>
                <a:cs typeface="Times New Roman" panose="02020603050405020304" pitchFamily="18" charset="0"/>
              </a:rPr>
              <a:t>ricavabile da ogni accertata evenienza fattuale che, nella sostanza e nella realtà, dia contezza della sussistenza di un simile rapporto</a:t>
            </a:r>
            <a:r>
              <a:rPr lang="it-IT" sz="2400" i="1" kern="100" dirty="0">
                <a:effectLst/>
                <a:latin typeface="+mn-lt"/>
                <a:ea typeface="Calibri" panose="020F0502020204030204" pitchFamily="34" charset="0"/>
                <a:cs typeface="Times New Roman" panose="02020603050405020304" pitchFamily="18" charset="0"/>
              </a:rPr>
              <a:t> (cfr. </a:t>
            </a:r>
            <a:r>
              <a:rPr lang="it-IT" sz="2400" i="1" u="none" strike="noStrike" kern="100" dirty="0">
                <a:effectLst/>
                <a:latin typeface="+mn-lt"/>
                <a:ea typeface="Calibri" panose="020F0502020204030204" pitchFamily="34" charset="0"/>
                <a:cs typeface="Times New Roman" panose="02020603050405020304" pitchFamily="18" charset="0"/>
              </a:rPr>
              <a:t>Cass. Pen. 37207/2022</a:t>
            </a:r>
            <a:r>
              <a:rPr lang="it-IT" sz="2400" i="1" kern="100" dirty="0">
                <a:effectLst/>
                <a:latin typeface="+mn-lt"/>
                <a:ea typeface="Calibri" panose="020F0502020204030204" pitchFamily="34" charset="0"/>
                <a:cs typeface="Times New Roman" panose="02020603050405020304" pitchFamily="18" charset="0"/>
              </a:rPr>
              <a:t>, Cass. Pen. </a:t>
            </a:r>
            <a:r>
              <a:rPr lang="it-IT" sz="2400" i="1" u="none" strike="noStrike" kern="100" dirty="0">
                <a:effectLst/>
                <a:latin typeface="+mn-lt"/>
                <a:ea typeface="Calibri" panose="020F0502020204030204" pitchFamily="34" charset="0"/>
                <a:cs typeface="Times New Roman" panose="02020603050405020304" pitchFamily="18" charset="0"/>
              </a:rPr>
              <a:t>36559/2021</a:t>
            </a:r>
            <a:r>
              <a:rPr lang="it-IT" sz="2400" i="1" kern="100" dirty="0">
                <a:effectLst/>
                <a:latin typeface="+mn-lt"/>
                <a:ea typeface="Calibri" panose="020F0502020204030204" pitchFamily="34" charset="0"/>
                <a:cs typeface="Times New Roman" panose="02020603050405020304" pitchFamily="18" charset="0"/>
              </a:rPr>
              <a:t>, Cass. Pen. </a:t>
            </a:r>
            <a:r>
              <a:rPr lang="it-IT" sz="2400" i="1" u="none" strike="noStrike" kern="100" dirty="0">
                <a:effectLst/>
                <a:latin typeface="+mn-lt"/>
                <a:ea typeface="Calibri" panose="020F0502020204030204" pitchFamily="34" charset="0"/>
                <a:cs typeface="Times New Roman" panose="02020603050405020304" pitchFamily="18" charset="0"/>
              </a:rPr>
              <a:t>11470/2017</a:t>
            </a:r>
            <a:r>
              <a:rPr lang="it-IT" sz="2400" i="1" kern="100" dirty="0">
                <a:effectLst/>
                <a:latin typeface="+mn-lt"/>
                <a:ea typeface="Calibri" panose="020F0502020204030204" pitchFamily="34" charset="0"/>
                <a:cs typeface="Times New Roman" panose="02020603050405020304" pitchFamily="18" charset="0"/>
              </a:rPr>
              <a:t>, Cass. Pen. </a:t>
            </a:r>
            <a:r>
              <a:rPr lang="it-IT" sz="2400" i="1" u="none" strike="noStrike" kern="100" dirty="0">
                <a:effectLst/>
                <a:latin typeface="+mn-lt"/>
                <a:ea typeface="Calibri" panose="020F0502020204030204" pitchFamily="34" charset="0"/>
                <a:cs typeface="Times New Roman" panose="02020603050405020304" pitchFamily="18" charset="0"/>
              </a:rPr>
              <a:t>19349/2005</a:t>
            </a:r>
            <a:r>
              <a:rPr lang="it-IT" sz="2400" i="1" kern="100" dirty="0">
                <a:effectLst/>
                <a:latin typeface="+mn-lt"/>
                <a:ea typeface="Calibri" panose="020F0502020204030204" pitchFamily="34" charset="0"/>
                <a:cs typeface="Times New Roman" panose="02020603050405020304" pitchFamily="18" charset="0"/>
              </a:rPr>
              <a:t>)</a:t>
            </a:r>
            <a:r>
              <a:rPr lang="it-IT" sz="2400" kern="100" dirty="0">
                <a:effectLst/>
                <a:latin typeface="+mn-lt"/>
                <a:ea typeface="Calibri" panose="020F0502020204030204" pitchFamily="34" charset="0"/>
                <a:cs typeface="Times New Roman" panose="02020603050405020304" pitchFamily="18" charset="0"/>
              </a:rPr>
              <a:t>”</a:t>
            </a:r>
            <a:r>
              <a:rPr lang="it-IT" sz="2400" i="1" kern="100" dirty="0">
                <a:effectLst/>
                <a:latin typeface="+mn-lt"/>
                <a:ea typeface="Calibri" panose="020F0502020204030204" pitchFamily="34" charset="0"/>
                <a:cs typeface="Times New Roman" panose="02020603050405020304" pitchFamily="18" charset="0"/>
              </a:rPr>
              <a:t>.</a:t>
            </a:r>
            <a:endParaRPr lang="it-IT" sz="2400" kern="100" dirty="0">
              <a:effectLst/>
              <a:latin typeface="+mn-lt"/>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4081669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E5C980-54F5-0389-8A3E-76E623495352}"/>
              </a:ext>
            </a:extLst>
          </p:cNvPr>
          <p:cNvSpPr>
            <a:spLocks noGrp="1"/>
          </p:cNvSpPr>
          <p:nvPr>
            <p:ph type="title"/>
          </p:nvPr>
        </p:nvSpPr>
        <p:spPr/>
        <p:txBody>
          <a:bodyPr/>
          <a:lstStyle/>
          <a:p>
            <a:pPr algn="just"/>
            <a:r>
              <a:rPr lang="it-IT" sz="2800" dirty="0">
                <a:effectLst/>
                <a:ea typeface="Calibri" panose="020F0502020204030204" pitchFamily="34" charset="0"/>
                <a:cs typeface="Times New Roman" panose="02020603050405020304" pitchFamily="18" charset="0"/>
              </a:rPr>
              <a:t>Cass. </a:t>
            </a:r>
            <a:r>
              <a:rPr lang="it-IT" sz="2800" dirty="0" err="1">
                <a:effectLst/>
                <a:ea typeface="Calibri" panose="020F0502020204030204" pitchFamily="34" charset="0"/>
                <a:cs typeface="Times New Roman" panose="02020603050405020304" pitchFamily="18" charset="0"/>
              </a:rPr>
              <a:t>pen</a:t>
            </a:r>
            <a:r>
              <a:rPr lang="it-IT" sz="2800" dirty="0">
                <a:effectLst/>
                <a:ea typeface="Calibri" panose="020F0502020204030204" pitchFamily="34" charset="0"/>
                <a:cs typeface="Times New Roman" panose="02020603050405020304" pitchFamily="18" charset="0"/>
              </a:rPr>
              <a:t>., Sez. IV, 04 ottobre 2019</a:t>
            </a:r>
            <a:r>
              <a:rPr lang="it-IT" sz="2800" dirty="0">
                <a:ea typeface="Calibri" panose="020F0502020204030204" pitchFamily="34" charset="0"/>
                <a:cs typeface="Times New Roman" panose="02020603050405020304" pitchFamily="18" charset="0"/>
              </a:rPr>
              <a:t> –</a:t>
            </a:r>
            <a:r>
              <a:rPr lang="it-IT" sz="2800" dirty="0">
                <a:effectLst/>
                <a:ea typeface="Calibri" panose="020F0502020204030204" pitchFamily="34" charset="0"/>
                <a:cs typeface="Times New Roman" panose="02020603050405020304" pitchFamily="18" charset="0"/>
              </a:rPr>
              <a:t> </a:t>
            </a:r>
            <a:r>
              <a:rPr lang="it-IT" sz="2800" dirty="0">
                <a:ea typeface="Calibri" panose="020F0502020204030204" pitchFamily="34" charset="0"/>
                <a:cs typeface="Times New Roman" panose="02020603050405020304" pitchFamily="18" charset="0"/>
              </a:rPr>
              <a:t>0</a:t>
            </a:r>
            <a:r>
              <a:rPr lang="it-IT" sz="2800" dirty="0">
                <a:effectLst/>
                <a:ea typeface="Calibri" panose="020F0502020204030204" pitchFamily="34" charset="0"/>
                <a:cs typeface="Times New Roman" panose="02020603050405020304" pitchFamily="18" charset="0"/>
              </a:rPr>
              <a:t>4 ottobre 2019, n. 42016</a:t>
            </a:r>
            <a:endParaRPr lang="it-IT" sz="2800" dirty="0"/>
          </a:p>
        </p:txBody>
      </p:sp>
      <p:sp>
        <p:nvSpPr>
          <p:cNvPr id="3" name="Segnaposto contenuto 2">
            <a:extLst>
              <a:ext uri="{FF2B5EF4-FFF2-40B4-BE49-F238E27FC236}">
                <a16:creationId xmlns:a16="http://schemas.microsoft.com/office/drawing/2014/main" id="{D62B64EB-75BB-E583-D558-24657B29380C}"/>
              </a:ext>
            </a:extLst>
          </p:cNvPr>
          <p:cNvSpPr>
            <a:spLocks noGrp="1"/>
          </p:cNvSpPr>
          <p:nvPr>
            <p:ph idx="1"/>
          </p:nvPr>
        </p:nvSpPr>
        <p:spPr>
          <a:xfrm>
            <a:off x="786384" y="1853248"/>
            <a:ext cx="10351008" cy="4395151"/>
          </a:xfrm>
        </p:spPr>
        <p:txBody>
          <a:bodyPr>
            <a:noAutofit/>
          </a:bodyPr>
          <a:lstStyle/>
          <a:p>
            <a:pPr marL="0" indent="0" algn="just">
              <a:lnSpc>
                <a:spcPct val="150000"/>
              </a:lnSpc>
              <a:buNone/>
            </a:pPr>
            <a:r>
              <a:rPr lang="it-IT" sz="2400" i="1" dirty="0">
                <a:effectLst/>
                <a:latin typeface="+mn-lt"/>
                <a:ea typeface="Calibri" panose="020F0502020204030204" pitchFamily="34" charset="0"/>
                <a:cs typeface="Times New Roman" panose="02020603050405020304" pitchFamily="18" charset="0"/>
              </a:rPr>
              <a:t>«ai sensi del combinato disposto del </a:t>
            </a:r>
            <a:r>
              <a:rPr lang="it-IT" sz="2400" i="1" dirty="0" err="1">
                <a:effectLst/>
                <a:latin typeface="+mn-lt"/>
                <a:ea typeface="Calibri" panose="020F0502020204030204" pitchFamily="34" charset="0"/>
                <a:cs typeface="Times New Roman" panose="02020603050405020304" pitchFamily="18" charset="0"/>
              </a:rPr>
              <a:t>D.Lgs.</a:t>
            </a:r>
            <a:r>
              <a:rPr lang="it-IT" sz="2400" i="1" dirty="0">
                <a:effectLst/>
                <a:latin typeface="+mn-lt"/>
                <a:ea typeface="Calibri" panose="020F0502020204030204" pitchFamily="34" charset="0"/>
                <a:cs typeface="Times New Roman" panose="02020603050405020304" pitchFamily="18" charset="0"/>
              </a:rPr>
              <a:t> 30 maggio 2002, n. 115, art. 76, comma 2 e art. 79, deve ritenersi, stante il chiaro tenore letterale della normativa, che ai fini del giudizio di ammissibilità o di conferma del beneficio del patrocinio a spese dello Stato, </a:t>
            </a:r>
            <a:r>
              <a:rPr lang="it-IT" sz="2400" b="1" i="1" u="sng" dirty="0">
                <a:effectLst/>
                <a:latin typeface="+mn-lt"/>
                <a:ea typeface="Calibri" panose="020F0502020204030204" pitchFamily="34" charset="0"/>
                <a:cs typeface="Times New Roman" panose="02020603050405020304" pitchFamily="18" charset="0"/>
              </a:rPr>
              <a:t>rileva la situazione di convivenza all'atto della domanda</a:t>
            </a:r>
            <a:r>
              <a:rPr lang="it-IT" sz="2400" dirty="0">
                <a:effectLst/>
                <a:latin typeface="+mn-lt"/>
                <a:ea typeface="Calibri" panose="020F0502020204030204" pitchFamily="34" charset="0"/>
                <a:cs typeface="Times New Roman" panose="02020603050405020304" pitchFamily="18" charset="0"/>
              </a:rPr>
              <a:t> </a:t>
            </a:r>
            <a:r>
              <a:rPr lang="it-IT" sz="2400" i="1" dirty="0">
                <a:effectLst/>
                <a:latin typeface="+mn-lt"/>
                <a:ea typeface="Calibri" panose="020F0502020204030204" pitchFamily="34" charset="0"/>
                <a:cs typeface="Times New Roman" panose="02020603050405020304" pitchFamily="18" charset="0"/>
              </a:rPr>
              <a:t>e </a:t>
            </a:r>
            <a:r>
              <a:rPr lang="it-IT" sz="2400" i="1" strike="noStrike" baseline="0" dirty="0">
                <a:latin typeface="+mn-lt"/>
              </a:rPr>
              <a:t>che</a:t>
            </a:r>
            <a:r>
              <a:rPr lang="it-IT" sz="2400" b="0" i="1" u="none" strike="noStrike" baseline="0" dirty="0">
                <a:latin typeface="+mn-lt"/>
              </a:rPr>
              <a:t> a tale fine non assume rilievo il solo dato formale della convivenza, emergente dalla residenza anagrafica, che può solo costituire un significativo dato probatorio»</a:t>
            </a:r>
            <a:endParaRPr lang="it-IT" sz="2400" i="1" dirty="0">
              <a:latin typeface="+mn-lt"/>
            </a:endParaRPr>
          </a:p>
        </p:txBody>
      </p:sp>
    </p:spTree>
    <p:extLst>
      <p:ext uri="{BB962C8B-B14F-4D97-AF65-F5344CB8AC3E}">
        <p14:creationId xmlns:p14="http://schemas.microsoft.com/office/powerpoint/2010/main" val="2626415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407F7D-EAE6-1D8B-8402-12866C376373}"/>
              </a:ext>
            </a:extLst>
          </p:cNvPr>
          <p:cNvSpPr>
            <a:spLocks noGrp="1"/>
          </p:cNvSpPr>
          <p:nvPr>
            <p:ph type="title"/>
          </p:nvPr>
        </p:nvSpPr>
        <p:spPr/>
        <p:txBody>
          <a:bodyPr/>
          <a:lstStyle/>
          <a:p>
            <a:r>
              <a:rPr lang="it-IT" sz="3600" b="1" kern="100" dirty="0">
                <a:effectLst/>
                <a:ea typeface="Calibri" panose="020F0502020204030204" pitchFamily="34" charset="0"/>
                <a:cs typeface="Times New Roman" panose="02020603050405020304" pitchFamily="18" charset="0"/>
              </a:rPr>
              <a:t>PROFILI DEONTOLOGICI GENERALI</a:t>
            </a:r>
            <a:br>
              <a:rPr lang="it-IT" sz="3600" kern="100" dirty="0">
                <a:effectLst/>
                <a:ea typeface="Calibri" panose="020F0502020204030204" pitchFamily="34" charset="0"/>
                <a:cs typeface="Times New Roman" panose="02020603050405020304" pitchFamily="18" charset="0"/>
              </a:rPr>
            </a:br>
            <a:endParaRPr lang="it-IT" sz="3600" dirty="0"/>
          </a:p>
        </p:txBody>
      </p:sp>
      <p:sp>
        <p:nvSpPr>
          <p:cNvPr id="3" name="Segnaposto contenuto 2">
            <a:extLst>
              <a:ext uri="{FF2B5EF4-FFF2-40B4-BE49-F238E27FC236}">
                <a16:creationId xmlns:a16="http://schemas.microsoft.com/office/drawing/2014/main" id="{51102BB6-F30D-2815-25B2-B91A78D5B6A5}"/>
              </a:ext>
            </a:extLst>
          </p:cNvPr>
          <p:cNvSpPr>
            <a:spLocks noGrp="1"/>
          </p:cNvSpPr>
          <p:nvPr>
            <p:ph idx="1"/>
          </p:nvPr>
        </p:nvSpPr>
        <p:spPr>
          <a:xfrm>
            <a:off x="438912" y="1499616"/>
            <a:ext cx="11384280" cy="4748783"/>
          </a:xfrm>
        </p:spPr>
        <p:txBody>
          <a:bodyPr>
            <a:normAutofit lnSpcReduction="10000"/>
          </a:bodyPr>
          <a:lstStyle/>
          <a:p>
            <a:pPr marL="0" lvl="2" algn="just">
              <a:lnSpc>
                <a:spcPct val="150000"/>
              </a:lnSpc>
              <a:buFont typeface="Arial" panose="020B0604020202020204" pitchFamily="34" charset="0"/>
              <a:buChar char="•"/>
            </a:pPr>
            <a:r>
              <a:rPr lang="it-IT" sz="1800" b="1" u="sng" kern="100" dirty="0">
                <a:effectLst/>
                <a:latin typeface="+mn-lt"/>
                <a:ea typeface="Calibri" panose="020F0502020204030204" pitchFamily="34" charset="0"/>
                <a:cs typeface="Times New Roman" panose="02020603050405020304" pitchFamily="18" charset="0"/>
              </a:rPr>
              <a:t>DOVERE DI DILIGENZA</a:t>
            </a:r>
            <a:endParaRPr lang="it-IT" sz="1800" b="1" kern="100" dirty="0">
              <a:effectLst/>
              <a:latin typeface="+mn-lt"/>
              <a:ea typeface="Calibri" panose="020F0502020204030204" pitchFamily="34" charset="0"/>
              <a:cs typeface="Times New Roman" panose="02020603050405020304" pitchFamily="18" charset="0"/>
            </a:endParaRPr>
          </a:p>
          <a:p>
            <a:pPr marL="588645" algn="just">
              <a:lnSpc>
                <a:spcPct val="150000"/>
              </a:lnSpc>
              <a:buFont typeface="Wingdings" panose="05000000000000000000" pitchFamily="2" charset="2"/>
              <a:buChar char="Ø"/>
            </a:pPr>
            <a:r>
              <a:rPr lang="it-IT" sz="1800" u="sng" kern="100" dirty="0">
                <a:effectLst/>
                <a:latin typeface="+mn-lt"/>
                <a:ea typeface="Calibri" panose="020F0502020204030204" pitchFamily="34" charset="0"/>
                <a:cs typeface="Times New Roman" panose="02020603050405020304" pitchFamily="18" charset="0"/>
              </a:rPr>
              <a:t>Art. 12, CDF</a:t>
            </a:r>
            <a:r>
              <a:rPr lang="it-IT" sz="1800" kern="100" dirty="0">
                <a:effectLst/>
                <a:latin typeface="+mn-lt"/>
                <a:ea typeface="Calibri" panose="020F0502020204030204" pitchFamily="34" charset="0"/>
                <a:cs typeface="Times New Roman" panose="02020603050405020304" pitchFamily="18" charset="0"/>
              </a:rPr>
              <a:t>: “</a:t>
            </a:r>
            <a:r>
              <a:rPr lang="it-IT" sz="1800" i="1" kern="100" dirty="0">
                <a:effectLst/>
                <a:latin typeface="+mn-lt"/>
                <a:ea typeface="Calibri" panose="020F0502020204030204" pitchFamily="34" charset="0"/>
                <a:cs typeface="Times New Roman" panose="02020603050405020304" pitchFamily="18" charset="0"/>
              </a:rPr>
              <a:t>L’avvocato deve svolgere la propria attività con coscienza e diligenza, assicurando la qualità della prestazione professionale</a:t>
            </a:r>
            <a:r>
              <a:rPr lang="it-IT" sz="1800" kern="100" dirty="0">
                <a:effectLst/>
                <a:latin typeface="+mn-lt"/>
                <a:ea typeface="Calibri" panose="020F0502020204030204" pitchFamily="34" charset="0"/>
                <a:cs typeface="Times New Roman" panose="02020603050405020304" pitchFamily="18" charset="0"/>
              </a:rPr>
              <a:t>”.</a:t>
            </a:r>
          </a:p>
          <a:p>
            <a:pPr marL="0" lvl="2" algn="just">
              <a:lnSpc>
                <a:spcPct val="150000"/>
              </a:lnSpc>
              <a:buFont typeface="Arial" panose="020B0604020202020204" pitchFamily="34" charset="0"/>
              <a:buChar char="•"/>
            </a:pPr>
            <a:r>
              <a:rPr lang="it-IT" sz="1800" b="1" u="sng" kern="100" dirty="0">
                <a:effectLst/>
                <a:latin typeface="+mn-lt"/>
                <a:ea typeface="Calibri" panose="020F0502020204030204" pitchFamily="34" charset="0"/>
                <a:cs typeface="Times New Roman" panose="02020603050405020304" pitchFamily="18" charset="0"/>
              </a:rPr>
              <a:t>ADEMPIMENTO DEL MANDATO</a:t>
            </a:r>
            <a:endParaRPr lang="it-IT" sz="1800" b="1" kern="100" dirty="0">
              <a:effectLst/>
              <a:latin typeface="+mn-lt"/>
              <a:ea typeface="Calibri" panose="020F0502020204030204" pitchFamily="34" charset="0"/>
              <a:cs typeface="Times New Roman" panose="02020603050405020304" pitchFamily="18" charset="0"/>
            </a:endParaRPr>
          </a:p>
          <a:p>
            <a:pPr marL="588645" algn="just">
              <a:lnSpc>
                <a:spcPct val="150000"/>
              </a:lnSpc>
              <a:buFont typeface="Wingdings" panose="05000000000000000000" pitchFamily="2" charset="2"/>
              <a:buChar char="Ø"/>
            </a:pPr>
            <a:r>
              <a:rPr lang="it-IT" sz="1800" u="sng" kern="100" dirty="0">
                <a:effectLst/>
                <a:latin typeface="+mn-lt"/>
                <a:ea typeface="Calibri" panose="020F0502020204030204" pitchFamily="34" charset="0"/>
                <a:cs typeface="Times New Roman" panose="02020603050405020304" pitchFamily="18" charset="0"/>
              </a:rPr>
              <a:t>Art. 26, c. 3, CDF</a:t>
            </a:r>
            <a:r>
              <a:rPr lang="it-IT" sz="1800" kern="100" dirty="0">
                <a:effectLst/>
                <a:latin typeface="+mn-lt"/>
                <a:ea typeface="Calibri" panose="020F0502020204030204" pitchFamily="34" charset="0"/>
                <a:cs typeface="Times New Roman" panose="02020603050405020304" pitchFamily="18" charset="0"/>
              </a:rPr>
              <a:t>: “</a:t>
            </a:r>
            <a:r>
              <a:rPr lang="it-IT" sz="1800" i="1" kern="100" dirty="0">
                <a:effectLst/>
                <a:latin typeface="+mn-lt"/>
                <a:ea typeface="Calibri" panose="020F0502020204030204" pitchFamily="34" charset="0"/>
                <a:cs typeface="Times New Roman" panose="02020603050405020304" pitchFamily="18" charset="0"/>
              </a:rPr>
              <a:t>Costituisce violazione dei doveri professionali il </a:t>
            </a:r>
            <a:r>
              <a:rPr lang="it-IT" sz="1800" b="1" i="1" kern="100" dirty="0">
                <a:effectLst/>
                <a:latin typeface="+mn-lt"/>
                <a:ea typeface="Calibri" panose="020F0502020204030204" pitchFamily="34" charset="0"/>
                <a:cs typeface="Times New Roman" panose="02020603050405020304" pitchFamily="18" charset="0"/>
              </a:rPr>
              <a:t>mancato, ritardato o negligente compimento di atti inerenti al mandato o alla nomina</a:t>
            </a:r>
            <a:r>
              <a:rPr lang="it-IT" sz="1800" i="1" kern="100" dirty="0">
                <a:effectLst/>
                <a:latin typeface="+mn-lt"/>
                <a:ea typeface="Calibri" panose="020F0502020204030204" pitchFamily="34" charset="0"/>
                <a:cs typeface="Times New Roman" panose="02020603050405020304" pitchFamily="18" charset="0"/>
              </a:rPr>
              <a:t>, quando derivi da non scusabile e rilevante trascuratezza degli interessi della parte assistita</a:t>
            </a:r>
            <a:r>
              <a:rPr lang="it-IT" sz="1800" kern="100" dirty="0">
                <a:effectLst/>
                <a:latin typeface="+mn-lt"/>
                <a:ea typeface="Calibri" panose="020F0502020204030204" pitchFamily="34" charset="0"/>
                <a:cs typeface="Times New Roman" panose="02020603050405020304" pitchFamily="18" charset="0"/>
              </a:rPr>
              <a:t>”</a:t>
            </a:r>
          </a:p>
          <a:p>
            <a:pPr marL="588645" algn="just">
              <a:lnSpc>
                <a:spcPct val="150000"/>
              </a:lnSpc>
              <a:spcAft>
                <a:spcPts val="600"/>
              </a:spcAft>
              <a:buFont typeface="Wingdings" panose="05000000000000000000" pitchFamily="2" charset="2"/>
              <a:buChar char="Ø"/>
            </a:pPr>
            <a:r>
              <a:rPr lang="it-IT" sz="1800" b="1" kern="100" dirty="0">
                <a:effectLst/>
                <a:latin typeface="+mn-lt"/>
                <a:ea typeface="Calibri" panose="020F0502020204030204" pitchFamily="34" charset="0"/>
                <a:cs typeface="Times New Roman" panose="02020603050405020304" pitchFamily="18" charset="0"/>
              </a:rPr>
              <a:t>SANZIONE</a:t>
            </a:r>
            <a:r>
              <a:rPr lang="it-IT" sz="1800" kern="100" dirty="0">
                <a:effectLst/>
                <a:latin typeface="+mn-lt"/>
                <a:ea typeface="Calibri" panose="020F0502020204030204" pitchFamily="34" charset="0"/>
                <a:cs typeface="Times New Roman" panose="02020603050405020304" pitchFamily="18" charset="0"/>
              </a:rPr>
              <a:t>: </a:t>
            </a:r>
            <a:r>
              <a:rPr lang="it-IT" sz="1800" u="sng" kern="100" dirty="0">
                <a:effectLst/>
                <a:latin typeface="+mn-lt"/>
                <a:ea typeface="Calibri" panose="020F0502020204030204" pitchFamily="34" charset="0"/>
                <a:cs typeface="Times New Roman" panose="02020603050405020304" pitchFamily="18" charset="0"/>
              </a:rPr>
              <a:t>Art. 26, c. 5, CDF</a:t>
            </a:r>
            <a:r>
              <a:rPr lang="it-IT" sz="1800" kern="100" dirty="0">
                <a:effectLst/>
                <a:latin typeface="+mn-lt"/>
                <a:ea typeface="Calibri" panose="020F0502020204030204" pitchFamily="34" charset="0"/>
                <a:cs typeface="Times New Roman" panose="02020603050405020304" pitchFamily="18" charset="0"/>
              </a:rPr>
              <a:t>: “</a:t>
            </a:r>
            <a:r>
              <a:rPr lang="it-IT" sz="1800" i="1" kern="100" dirty="0">
                <a:effectLst/>
                <a:latin typeface="+mn-lt"/>
                <a:ea typeface="Calibri" panose="020F0502020204030204" pitchFamily="34" charset="0"/>
                <a:cs typeface="Times New Roman" panose="02020603050405020304" pitchFamily="18" charset="0"/>
              </a:rPr>
              <a:t>La violazione dei doveri di cui ai commi 1 e 2 comporta l’applicazione della sanzione disciplinare dell’avvertimento. La violazione dei doveri di cui ai commi 3 e 4 comporta l’applicazione della sanzione disciplinare della </a:t>
            </a:r>
            <a:r>
              <a:rPr lang="it-IT" sz="1800" b="1" i="1" kern="100" dirty="0">
                <a:effectLst/>
                <a:latin typeface="+mn-lt"/>
                <a:ea typeface="Calibri" panose="020F0502020204030204" pitchFamily="34" charset="0"/>
                <a:cs typeface="Times New Roman" panose="02020603050405020304" pitchFamily="18" charset="0"/>
              </a:rPr>
              <a:t>censura</a:t>
            </a:r>
            <a:r>
              <a:rPr lang="it-IT" sz="1800" kern="100" dirty="0">
                <a:effectLst/>
                <a:latin typeface="+mn-lt"/>
                <a:ea typeface="Calibri" panose="020F0502020204030204" pitchFamily="34" charset="0"/>
                <a:cs typeface="Times New Roman" panose="02020603050405020304" pitchFamily="18" charset="0"/>
              </a:rPr>
              <a:t>”</a:t>
            </a:r>
          </a:p>
          <a:p>
            <a:endParaRPr lang="it-IT" dirty="0"/>
          </a:p>
        </p:txBody>
      </p:sp>
    </p:spTree>
    <p:extLst>
      <p:ext uri="{BB962C8B-B14F-4D97-AF65-F5344CB8AC3E}">
        <p14:creationId xmlns:p14="http://schemas.microsoft.com/office/powerpoint/2010/main" val="331413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D8CD8F-42DD-53D4-D32B-3FD4815C85D4}"/>
              </a:ext>
            </a:extLst>
          </p:cNvPr>
          <p:cNvSpPr>
            <a:spLocks noGrp="1"/>
          </p:cNvSpPr>
          <p:nvPr>
            <p:ph type="title"/>
          </p:nvPr>
        </p:nvSpPr>
        <p:spPr/>
        <p:txBody>
          <a:bodyPr/>
          <a:lstStyle/>
          <a:p>
            <a:pPr algn="just"/>
            <a:r>
              <a:rPr lang="it-IT" sz="3200" dirty="0"/>
              <a:t>Cass. Pen. Sez. IV, n. 39028 del 20 settembre – 17 ottobre 2022</a:t>
            </a:r>
          </a:p>
        </p:txBody>
      </p:sp>
      <p:sp>
        <p:nvSpPr>
          <p:cNvPr id="3" name="Segnaposto contenuto 2">
            <a:extLst>
              <a:ext uri="{FF2B5EF4-FFF2-40B4-BE49-F238E27FC236}">
                <a16:creationId xmlns:a16="http://schemas.microsoft.com/office/drawing/2014/main" id="{476E1A82-8ABF-46E2-C7E0-6FB56A9A6253}"/>
              </a:ext>
            </a:extLst>
          </p:cNvPr>
          <p:cNvSpPr>
            <a:spLocks noGrp="1"/>
          </p:cNvSpPr>
          <p:nvPr>
            <p:ph idx="1"/>
          </p:nvPr>
        </p:nvSpPr>
        <p:spPr>
          <a:xfrm>
            <a:off x="810883" y="2052918"/>
            <a:ext cx="10230927" cy="4195481"/>
          </a:xfrm>
        </p:spPr>
        <p:txBody>
          <a:bodyPr/>
          <a:lstStyle/>
          <a:p>
            <a:pPr marL="0" indent="0" algn="just">
              <a:lnSpc>
                <a:spcPct val="150000"/>
              </a:lnSpc>
              <a:buNone/>
            </a:pPr>
            <a:r>
              <a:rPr lang="it-IT" sz="2800" i="1" kern="100" dirty="0">
                <a:latin typeface="+mn-lt"/>
                <a:ea typeface="Calibri" panose="020F0502020204030204" pitchFamily="34" charset="0"/>
                <a:cs typeface="Times New Roman" panose="02020603050405020304" pitchFamily="18" charset="0"/>
              </a:rPr>
              <a:t>«</a:t>
            </a:r>
            <a:r>
              <a:rPr lang="it-IT" sz="2800" i="1" kern="100" dirty="0">
                <a:effectLst/>
                <a:latin typeface="+mn-lt"/>
                <a:ea typeface="Calibri" panose="020F0502020204030204" pitchFamily="34" charset="0"/>
                <a:cs typeface="Times New Roman" panose="02020603050405020304" pitchFamily="18" charset="0"/>
              </a:rPr>
              <a:t>l'omessa comunicazione, anche parziale, delle variazioni reddituali comporta </a:t>
            </a:r>
            <a:r>
              <a:rPr lang="it-IT" sz="2800" i="1" u="sng" kern="100" dirty="0">
                <a:effectLst/>
                <a:latin typeface="+mn-lt"/>
                <a:ea typeface="Calibri" panose="020F0502020204030204" pitchFamily="34" charset="0"/>
                <a:cs typeface="Times New Roman" panose="02020603050405020304" pitchFamily="18" charset="0"/>
              </a:rPr>
              <a:t>la revoca dell'ammissione al patrocinio a spese dello Stato</a:t>
            </a:r>
            <a:r>
              <a:rPr lang="it-IT" sz="2800" i="1" kern="100" dirty="0">
                <a:effectLst/>
                <a:latin typeface="+mn-lt"/>
                <a:ea typeface="Calibri" panose="020F0502020204030204" pitchFamily="34" charset="0"/>
                <a:cs typeface="Times New Roman" panose="02020603050405020304" pitchFamily="18" charset="0"/>
              </a:rPr>
              <a:t>, </a:t>
            </a:r>
            <a:r>
              <a:rPr lang="it-IT" sz="2800" b="1" i="1" kern="100" dirty="0">
                <a:effectLst/>
                <a:latin typeface="+mn-lt"/>
                <a:ea typeface="Calibri" panose="020F0502020204030204" pitchFamily="34" charset="0"/>
                <a:cs typeface="Times New Roman" panose="02020603050405020304" pitchFamily="18" charset="0"/>
              </a:rPr>
              <a:t>nonostante tali variazioni siano occasionali e non comportino il venir meno delle condizioni di reddito per l'ammissione al beneficio</a:t>
            </a:r>
            <a:r>
              <a:rPr lang="it-IT" sz="2800" i="1" kern="100" dirty="0">
                <a:effectLst/>
                <a:latin typeface="+mn-lt"/>
                <a:ea typeface="Calibri" panose="020F0502020204030204" pitchFamily="34" charset="0"/>
                <a:cs typeface="Times New Roman" panose="02020603050405020304" pitchFamily="18" charset="0"/>
              </a:rPr>
              <a:t> (Sez. 4, n. 43593 del 07/10/2014, De Angelis, Rv. 260308)</a:t>
            </a:r>
            <a:r>
              <a:rPr lang="it-IT" sz="2800" i="1" kern="100" dirty="0">
                <a:latin typeface="+mn-lt"/>
                <a:ea typeface="Calibri" panose="020F0502020204030204" pitchFamily="34" charset="0"/>
                <a:cs typeface="Times New Roman" panose="02020603050405020304" pitchFamily="18" charset="0"/>
              </a:rPr>
              <a:t>»</a:t>
            </a:r>
            <a:endParaRPr lang="it-IT" sz="2800" kern="100" dirty="0">
              <a:effectLst/>
              <a:latin typeface="+mn-lt"/>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1006369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21B7EB-1F6B-FE8D-F23B-844BC00891A9}"/>
              </a:ext>
            </a:extLst>
          </p:cNvPr>
          <p:cNvSpPr>
            <a:spLocks noGrp="1"/>
          </p:cNvSpPr>
          <p:nvPr>
            <p:ph type="title"/>
          </p:nvPr>
        </p:nvSpPr>
        <p:spPr/>
        <p:txBody>
          <a:bodyPr/>
          <a:lstStyle/>
          <a:p>
            <a:r>
              <a:rPr lang="it-IT" sz="4400" dirty="0"/>
              <a:t>Cass. Pen. Sez. IV, n. 39028 del 20 settembre – 17 ottobre 2022</a:t>
            </a:r>
            <a:endParaRPr lang="it-IT" dirty="0"/>
          </a:p>
        </p:txBody>
      </p:sp>
      <p:sp>
        <p:nvSpPr>
          <p:cNvPr id="3" name="Segnaposto contenuto 2">
            <a:extLst>
              <a:ext uri="{FF2B5EF4-FFF2-40B4-BE49-F238E27FC236}">
                <a16:creationId xmlns:a16="http://schemas.microsoft.com/office/drawing/2014/main" id="{DD7904FA-54B1-528D-A6CF-882737198796}"/>
              </a:ext>
            </a:extLst>
          </p:cNvPr>
          <p:cNvSpPr>
            <a:spLocks noGrp="1"/>
          </p:cNvSpPr>
          <p:nvPr>
            <p:ph idx="1"/>
          </p:nvPr>
        </p:nvSpPr>
        <p:spPr>
          <a:xfrm>
            <a:off x="645131" y="2052918"/>
            <a:ext cx="10482943" cy="4195481"/>
          </a:xfrm>
        </p:spPr>
        <p:txBody>
          <a:bodyPr>
            <a:normAutofit/>
          </a:bodyPr>
          <a:lstStyle/>
          <a:p>
            <a:pPr marL="0" indent="0" algn="just">
              <a:lnSpc>
                <a:spcPct val="150000"/>
              </a:lnSpc>
              <a:buNone/>
            </a:pPr>
            <a:r>
              <a:rPr lang="it-IT" sz="2400" i="1" dirty="0">
                <a:effectLst/>
                <a:latin typeface="+mn-lt"/>
                <a:ea typeface="Calibri" panose="020F0502020204030204" pitchFamily="34" charset="0"/>
                <a:cs typeface="Times New Roman" panose="02020603050405020304" pitchFamily="18" charset="0"/>
              </a:rPr>
              <a:t>«Si ritiene, difatti, dovuta la comunicazione anche se le variazioni non implichino il superamento delle condizioni per il mantenimento (Sez. 5, n. 13309 del 24/01/2008, Marino, Rv. 239387), dovendosi rendere noti i dati suscettibili di valutazione discrezionale da parte dell'autorità, nell'adempimento di un obbligo di lealtà</a:t>
            </a:r>
            <a:r>
              <a:rPr lang="it-IT" sz="2400" i="1" dirty="0">
                <a:solidFill>
                  <a:srgbClr val="4A4A4A"/>
                </a:solidFill>
                <a:effectLst/>
                <a:latin typeface="+mn-lt"/>
                <a:ea typeface="Calibri" panose="020F0502020204030204" pitchFamily="34" charset="0"/>
                <a:cs typeface="Times New Roman" panose="02020603050405020304" pitchFamily="18" charset="0"/>
              </a:rPr>
              <a:t> </a:t>
            </a:r>
            <a:r>
              <a:rPr lang="it-IT" sz="2400" i="1" dirty="0">
                <a:effectLst/>
                <a:latin typeface="+mn-lt"/>
                <a:ea typeface="Calibri" panose="020F0502020204030204" pitchFamily="34" charset="0"/>
                <a:cs typeface="Times New Roman" panose="02020603050405020304" pitchFamily="18" charset="0"/>
              </a:rPr>
              <a:t>del singolo verso le istituzioni, la cui violazione comporta la revoca del beneficio</a:t>
            </a:r>
            <a:r>
              <a:rPr lang="it-IT" sz="2400" i="1" dirty="0">
                <a:latin typeface="+mn-lt"/>
                <a:ea typeface="Calibri" panose="020F0502020204030204" pitchFamily="34" charset="0"/>
                <a:cs typeface="Times New Roman" panose="02020603050405020304" pitchFamily="18" charset="0"/>
              </a:rPr>
              <a:t>»</a:t>
            </a:r>
            <a:endParaRPr lang="it-IT" sz="2400" dirty="0">
              <a:latin typeface="+mn-lt"/>
            </a:endParaRPr>
          </a:p>
        </p:txBody>
      </p:sp>
    </p:spTree>
    <p:extLst>
      <p:ext uri="{BB962C8B-B14F-4D97-AF65-F5344CB8AC3E}">
        <p14:creationId xmlns:p14="http://schemas.microsoft.com/office/powerpoint/2010/main" val="2286007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BC72BD-90A9-1263-373B-BF960F004320}"/>
              </a:ext>
            </a:extLst>
          </p:cNvPr>
          <p:cNvSpPr>
            <a:spLocks noGrp="1"/>
          </p:cNvSpPr>
          <p:nvPr>
            <p:ph type="title"/>
          </p:nvPr>
        </p:nvSpPr>
        <p:spPr/>
        <p:txBody>
          <a:bodyPr/>
          <a:lstStyle/>
          <a:p>
            <a:r>
              <a:rPr lang="it-IT" sz="4000" dirty="0"/>
              <a:t>Cass. Pen. Sez. IV, n. 39028 del 20 settembre – 17 ottobre 2022</a:t>
            </a:r>
            <a:endParaRPr lang="it-IT" dirty="0"/>
          </a:p>
        </p:txBody>
      </p:sp>
      <p:sp>
        <p:nvSpPr>
          <p:cNvPr id="3" name="Segnaposto contenuto 2">
            <a:extLst>
              <a:ext uri="{FF2B5EF4-FFF2-40B4-BE49-F238E27FC236}">
                <a16:creationId xmlns:a16="http://schemas.microsoft.com/office/drawing/2014/main" id="{9778D674-8A45-0A33-D972-D3559681C073}"/>
              </a:ext>
            </a:extLst>
          </p:cNvPr>
          <p:cNvSpPr>
            <a:spLocks noGrp="1"/>
          </p:cNvSpPr>
          <p:nvPr>
            <p:ph idx="1"/>
          </p:nvPr>
        </p:nvSpPr>
        <p:spPr>
          <a:xfrm>
            <a:off x="645130" y="2052918"/>
            <a:ext cx="10419110" cy="4352364"/>
          </a:xfrm>
        </p:spPr>
        <p:txBody>
          <a:bodyPr>
            <a:normAutofit lnSpcReduction="10000"/>
          </a:bodyPr>
          <a:lstStyle/>
          <a:p>
            <a:pPr marL="742950" lvl="1" indent="-285750" algn="just">
              <a:lnSpc>
                <a:spcPct val="150000"/>
              </a:lnSpc>
              <a:buFont typeface="+mj-lt"/>
              <a:buAutoNum type="alphaLcParenR"/>
            </a:pPr>
            <a:r>
              <a:rPr lang="it-IT" sz="2000" u="sng" kern="100" dirty="0">
                <a:effectLst/>
                <a:latin typeface="+mn-lt"/>
                <a:ea typeface="Calibri" panose="020F0502020204030204" pitchFamily="34" charset="0"/>
                <a:cs typeface="Times New Roman" panose="02020603050405020304" pitchFamily="18" charset="0"/>
              </a:rPr>
              <a:t>variazioni di reddito non rilevanti</a:t>
            </a:r>
            <a:r>
              <a:rPr lang="it-IT" sz="2000" kern="100" dirty="0">
                <a:effectLst/>
                <a:latin typeface="+mn-lt"/>
                <a:ea typeface="Calibri" panose="020F0502020204030204" pitchFamily="34" charset="0"/>
                <a:cs typeface="Times New Roman" panose="02020603050405020304" pitchFamily="18" charset="0"/>
              </a:rPr>
              <a:t>, che </a:t>
            </a:r>
            <a:r>
              <a:rPr lang="it-IT" sz="2000" b="1" u="sng" kern="100" dirty="0">
                <a:effectLst/>
                <a:latin typeface="+mn-lt"/>
                <a:ea typeface="Calibri" panose="020F0502020204030204" pitchFamily="34" charset="0"/>
                <a:cs typeface="Times New Roman" panose="02020603050405020304" pitchFamily="18" charset="0"/>
              </a:rPr>
              <a:t>non comportano</a:t>
            </a:r>
            <a:r>
              <a:rPr lang="it-IT" sz="2000" kern="100" dirty="0">
                <a:effectLst/>
                <a:latin typeface="+mn-lt"/>
                <a:ea typeface="Calibri" panose="020F0502020204030204" pitchFamily="34" charset="0"/>
                <a:cs typeface="Times New Roman" panose="02020603050405020304" pitchFamily="18" charset="0"/>
              </a:rPr>
              <a:t> l'obbligo di segnalazione da parte del soggetto ammesso al gratuito patrocinio e nessun'altra conseguenza; </a:t>
            </a:r>
          </a:p>
          <a:p>
            <a:pPr marL="742950" lvl="1" indent="-285750" algn="just">
              <a:lnSpc>
                <a:spcPct val="150000"/>
              </a:lnSpc>
              <a:buFont typeface="+mj-lt"/>
              <a:buAutoNum type="alphaLcParenR"/>
            </a:pPr>
            <a:r>
              <a:rPr lang="it-IT" sz="2000" u="sng" kern="100" dirty="0">
                <a:effectLst/>
                <a:latin typeface="+mn-lt"/>
                <a:ea typeface="Calibri" panose="020F0502020204030204" pitchFamily="34" charset="0"/>
                <a:cs typeface="Times New Roman" panose="02020603050405020304" pitchFamily="18" charset="0"/>
              </a:rPr>
              <a:t>variazioni di reddito rilevanti</a:t>
            </a:r>
            <a:r>
              <a:rPr lang="it-IT" sz="2000" kern="100" dirty="0">
                <a:effectLst/>
                <a:latin typeface="+mn-lt"/>
                <a:ea typeface="Calibri" panose="020F0502020204030204" pitchFamily="34" charset="0"/>
                <a:cs typeface="Times New Roman" panose="02020603050405020304" pitchFamily="18" charset="0"/>
              </a:rPr>
              <a:t>, che </a:t>
            </a:r>
            <a:r>
              <a:rPr lang="it-IT" sz="2000" b="1" u="sng" kern="100" dirty="0">
                <a:effectLst/>
                <a:latin typeface="+mn-lt"/>
                <a:ea typeface="Calibri" panose="020F0502020204030204" pitchFamily="34" charset="0"/>
                <a:cs typeface="Times New Roman" panose="02020603050405020304" pitchFamily="18" charset="0"/>
              </a:rPr>
              <a:t>il soggetto è obbligato a comunicare</a:t>
            </a:r>
            <a:r>
              <a:rPr lang="it-IT" sz="2000" kern="100" dirty="0">
                <a:effectLst/>
                <a:latin typeface="+mn-lt"/>
                <a:ea typeface="Calibri" panose="020F0502020204030204" pitchFamily="34" charset="0"/>
                <a:cs typeface="Times New Roman" panose="02020603050405020304" pitchFamily="18" charset="0"/>
              </a:rPr>
              <a:t> e che, qualora non vi provveda nei termini di legge, determinano la </a:t>
            </a:r>
            <a:r>
              <a:rPr lang="it-IT" sz="2000" b="1" kern="100" dirty="0">
                <a:effectLst/>
                <a:latin typeface="+mn-lt"/>
                <a:ea typeface="Calibri" panose="020F0502020204030204" pitchFamily="34" charset="0"/>
                <a:cs typeface="Times New Roman" panose="02020603050405020304" pitchFamily="18" charset="0"/>
              </a:rPr>
              <a:t>revoca</a:t>
            </a:r>
            <a:r>
              <a:rPr lang="it-IT" sz="2000" kern="100" dirty="0">
                <a:effectLst/>
                <a:latin typeface="+mn-lt"/>
                <a:ea typeface="Calibri" panose="020F0502020204030204" pitchFamily="34" charset="0"/>
                <a:cs typeface="Times New Roman" panose="02020603050405020304" pitchFamily="18" charset="0"/>
              </a:rPr>
              <a:t> dell'ammissione al gratuito patrocinio; </a:t>
            </a:r>
          </a:p>
          <a:p>
            <a:pPr marL="742950" lvl="1" indent="-285750" algn="just">
              <a:lnSpc>
                <a:spcPct val="150000"/>
              </a:lnSpc>
              <a:spcAft>
                <a:spcPts val="600"/>
              </a:spcAft>
              <a:buFont typeface="+mj-lt"/>
              <a:buAutoNum type="alphaLcParenR"/>
            </a:pPr>
            <a:r>
              <a:rPr lang="it-IT" sz="2000" u="sng" kern="100" dirty="0">
                <a:effectLst/>
                <a:latin typeface="+mn-lt"/>
                <a:ea typeface="Calibri" panose="020F0502020204030204" pitchFamily="34" charset="0"/>
                <a:cs typeface="Times New Roman" panose="02020603050405020304" pitchFamily="18" charset="0"/>
              </a:rPr>
              <a:t>variazioni di reddito che comportano il superamento della soglia di ammissione al beneficio</a:t>
            </a:r>
            <a:r>
              <a:rPr lang="it-IT" sz="2000" kern="100" dirty="0">
                <a:effectLst/>
                <a:latin typeface="+mn-lt"/>
                <a:ea typeface="Calibri" panose="020F0502020204030204" pitchFamily="34" charset="0"/>
                <a:cs typeface="Times New Roman" panose="02020603050405020304" pitchFamily="18" charset="0"/>
              </a:rPr>
              <a:t>, le quali, se accertate, impongono la </a:t>
            </a:r>
            <a:r>
              <a:rPr lang="it-IT" sz="2000" b="1" kern="100" dirty="0">
                <a:effectLst/>
                <a:latin typeface="+mn-lt"/>
                <a:ea typeface="Calibri" panose="020F0502020204030204" pitchFamily="34" charset="0"/>
                <a:cs typeface="Times New Roman" panose="02020603050405020304" pitchFamily="18" charset="0"/>
              </a:rPr>
              <a:t>revoca</a:t>
            </a:r>
            <a:r>
              <a:rPr lang="it-IT" sz="2000" kern="100" dirty="0">
                <a:effectLst/>
                <a:latin typeface="+mn-lt"/>
                <a:ea typeface="Calibri" panose="020F0502020204030204" pitchFamily="34" charset="0"/>
                <a:cs typeface="Times New Roman" panose="02020603050405020304" pitchFamily="18" charset="0"/>
              </a:rPr>
              <a:t> del beneficio</a:t>
            </a:r>
          </a:p>
          <a:p>
            <a:pPr marL="0" indent="0">
              <a:buNone/>
            </a:pPr>
            <a:endParaRPr lang="it-IT" dirty="0"/>
          </a:p>
        </p:txBody>
      </p:sp>
    </p:spTree>
    <p:extLst>
      <p:ext uri="{BB962C8B-B14F-4D97-AF65-F5344CB8AC3E}">
        <p14:creationId xmlns:p14="http://schemas.microsoft.com/office/powerpoint/2010/main" val="3538612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FDD37A-8B96-B6D2-5936-C37FBC3A9C4F}"/>
              </a:ext>
            </a:extLst>
          </p:cNvPr>
          <p:cNvSpPr>
            <a:spLocks noGrp="1"/>
          </p:cNvSpPr>
          <p:nvPr>
            <p:ph type="title"/>
          </p:nvPr>
        </p:nvSpPr>
        <p:spPr/>
        <p:txBody>
          <a:bodyPr/>
          <a:lstStyle/>
          <a:p>
            <a:r>
              <a:rPr lang="it-IT" sz="4000" dirty="0"/>
              <a:t>Cass. Pen. Sez. IV, n. 39028 del 20 settembre – 17 ottobre 2022</a:t>
            </a:r>
            <a:endParaRPr lang="it-IT" dirty="0"/>
          </a:p>
        </p:txBody>
      </p:sp>
      <p:sp>
        <p:nvSpPr>
          <p:cNvPr id="3" name="Segnaposto contenuto 2">
            <a:extLst>
              <a:ext uri="{FF2B5EF4-FFF2-40B4-BE49-F238E27FC236}">
                <a16:creationId xmlns:a16="http://schemas.microsoft.com/office/drawing/2014/main" id="{9870E9ED-7B5F-2409-BFEB-2D0B091F7F20}"/>
              </a:ext>
            </a:extLst>
          </p:cNvPr>
          <p:cNvSpPr>
            <a:spLocks noGrp="1"/>
          </p:cNvSpPr>
          <p:nvPr>
            <p:ph idx="1"/>
          </p:nvPr>
        </p:nvSpPr>
        <p:spPr/>
        <p:txBody>
          <a:bodyPr>
            <a:normAutofit/>
          </a:bodyPr>
          <a:lstStyle/>
          <a:p>
            <a:pPr marL="0" indent="0" algn="just">
              <a:lnSpc>
                <a:spcPct val="150000"/>
              </a:lnSpc>
              <a:buNone/>
            </a:pPr>
            <a:r>
              <a:rPr lang="it-IT" sz="2400" i="1" dirty="0">
                <a:effectLst/>
                <a:latin typeface="+mn-lt"/>
                <a:ea typeface="Calibri" panose="020F0502020204030204" pitchFamily="34" charset="0"/>
                <a:cs typeface="Times New Roman" panose="02020603050405020304" pitchFamily="18" charset="0"/>
              </a:rPr>
              <a:t>«Al fine di stabilire la rilevanza della variazione (in relazione all'ipotesi appena menzionata sub lett. b), </a:t>
            </a:r>
            <a:r>
              <a:rPr lang="it-IT" sz="2400" b="1" i="1" dirty="0">
                <a:effectLst/>
                <a:latin typeface="+mn-lt"/>
                <a:ea typeface="Calibri" panose="020F0502020204030204" pitchFamily="34" charset="0"/>
                <a:cs typeface="Times New Roman" panose="02020603050405020304" pitchFamily="18" charset="0"/>
              </a:rPr>
              <a:t>il Giudice deve valutare tutti i fattori più significativi di natura oggettiva</a:t>
            </a:r>
            <a:r>
              <a:rPr lang="it-IT" sz="2400" i="1" dirty="0">
                <a:effectLst/>
                <a:latin typeface="+mn-lt"/>
                <a:ea typeface="Calibri" panose="020F0502020204030204" pitchFamily="34" charset="0"/>
                <a:cs typeface="Times New Roman" panose="02020603050405020304" pitchFamily="18" charset="0"/>
              </a:rPr>
              <a:t>, quali, ad esempio, </a:t>
            </a:r>
            <a:r>
              <a:rPr lang="it-IT" sz="2400" b="1" i="1" dirty="0">
                <a:effectLst/>
                <a:latin typeface="+mn-lt"/>
                <a:ea typeface="Calibri" panose="020F0502020204030204" pitchFamily="34" charset="0"/>
                <a:cs typeface="Times New Roman" panose="02020603050405020304" pitchFamily="18" charset="0"/>
              </a:rPr>
              <a:t>l'entità dell'aumento del reddito, la prossimità dell'importo modificato alla soglia limite per l'accesso al gratuito patrocinio e il numero delle annualità nelle quali si era verificata la variazione»</a:t>
            </a:r>
            <a:endParaRPr lang="it-IT" sz="2400" dirty="0">
              <a:latin typeface="+mn-lt"/>
            </a:endParaRPr>
          </a:p>
        </p:txBody>
      </p:sp>
    </p:spTree>
    <p:extLst>
      <p:ext uri="{BB962C8B-B14F-4D97-AF65-F5344CB8AC3E}">
        <p14:creationId xmlns:p14="http://schemas.microsoft.com/office/powerpoint/2010/main" val="2580820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771C15-2816-1729-F764-84420A028F05}"/>
              </a:ext>
            </a:extLst>
          </p:cNvPr>
          <p:cNvSpPr>
            <a:spLocks noGrp="1"/>
          </p:cNvSpPr>
          <p:nvPr>
            <p:ph type="title"/>
          </p:nvPr>
        </p:nvSpPr>
        <p:spPr/>
        <p:txBody>
          <a:bodyPr/>
          <a:lstStyle/>
          <a:p>
            <a:pPr algn="just"/>
            <a:r>
              <a:rPr lang="it-IT" sz="4400" b="0" i="0" u="none" strike="noStrike" baseline="0" dirty="0">
                <a:solidFill>
                  <a:schemeClr val="tx1"/>
                </a:solidFill>
              </a:rPr>
              <a:t>Cass. SS.UU., n. 14723/2020</a:t>
            </a:r>
            <a:endParaRPr lang="it-IT" sz="4400" dirty="0">
              <a:solidFill>
                <a:schemeClr val="tx1"/>
              </a:solidFill>
            </a:endParaRPr>
          </a:p>
        </p:txBody>
      </p:sp>
      <p:sp>
        <p:nvSpPr>
          <p:cNvPr id="3" name="Segnaposto contenuto 2">
            <a:extLst>
              <a:ext uri="{FF2B5EF4-FFF2-40B4-BE49-F238E27FC236}">
                <a16:creationId xmlns:a16="http://schemas.microsoft.com/office/drawing/2014/main" id="{30D72FCC-82D0-3A2C-0E30-C3B05D2DA51A}"/>
              </a:ext>
            </a:extLst>
          </p:cNvPr>
          <p:cNvSpPr>
            <a:spLocks noGrp="1"/>
          </p:cNvSpPr>
          <p:nvPr>
            <p:ph idx="1"/>
          </p:nvPr>
        </p:nvSpPr>
        <p:spPr>
          <a:xfrm>
            <a:off x="813816" y="2052918"/>
            <a:ext cx="10351008" cy="4195481"/>
          </a:xfrm>
        </p:spPr>
        <p:txBody>
          <a:bodyPr/>
          <a:lstStyle/>
          <a:p>
            <a:pPr marL="0" indent="0" algn="just">
              <a:lnSpc>
                <a:spcPct val="150000"/>
              </a:lnSpc>
              <a:buNone/>
            </a:pPr>
            <a:r>
              <a:rPr lang="it-IT" sz="2400" kern="100" dirty="0">
                <a:effectLst/>
                <a:latin typeface="+mn-lt"/>
                <a:ea typeface="Calibri" panose="020F0502020204030204" pitchFamily="34" charset="0"/>
                <a:cs typeface="Times New Roman" panose="02020603050405020304" pitchFamily="18" charset="0"/>
              </a:rPr>
              <a:t>"</a:t>
            </a:r>
            <a:r>
              <a:rPr lang="it-IT" sz="2400" i="1" kern="100" dirty="0">
                <a:effectLst/>
                <a:latin typeface="+mn-lt"/>
                <a:ea typeface="Calibri" panose="020F0502020204030204" pitchFamily="34" charset="0"/>
                <a:cs typeface="Times New Roman" panose="02020603050405020304" pitchFamily="18" charset="0"/>
              </a:rPr>
              <a:t>la falsità o l'incompletezza della dichiarazione sostitutiva di certificazione prevista dal D.P.R. n. 115 del 2002, art. 79, comma 1, lett. c), </a:t>
            </a:r>
            <a:r>
              <a:rPr lang="it-IT" sz="2400" b="1" i="1" u="sng" kern="100" dirty="0">
                <a:effectLst/>
                <a:latin typeface="+mn-lt"/>
                <a:ea typeface="Calibri" panose="020F0502020204030204" pitchFamily="34" charset="0"/>
                <a:cs typeface="Times New Roman" panose="02020603050405020304" pitchFamily="18" charset="0"/>
              </a:rPr>
              <a:t>qualora i redditi effettivi non superino il limite di legge</a:t>
            </a:r>
            <a:r>
              <a:rPr lang="it-IT" sz="2400" i="1" kern="100" dirty="0">
                <a:effectLst/>
                <a:latin typeface="+mn-lt"/>
                <a:ea typeface="Calibri" panose="020F0502020204030204" pitchFamily="34" charset="0"/>
                <a:cs typeface="Times New Roman" panose="02020603050405020304" pitchFamily="18" charset="0"/>
              </a:rPr>
              <a:t>, </a:t>
            </a:r>
            <a:r>
              <a:rPr lang="it-IT" sz="2400" b="1" i="1" u="sng" kern="100" dirty="0">
                <a:effectLst/>
                <a:latin typeface="+mn-lt"/>
                <a:ea typeface="Calibri" panose="020F0502020204030204" pitchFamily="34" charset="0"/>
                <a:cs typeface="Times New Roman" panose="02020603050405020304" pitchFamily="18" charset="0"/>
              </a:rPr>
              <a:t>non comporta la revoca dell'ammissione al patrocinio a spese dello Stato</a:t>
            </a:r>
            <a:r>
              <a:rPr lang="it-IT" sz="2400" i="1" kern="100" dirty="0">
                <a:effectLst/>
                <a:latin typeface="+mn-lt"/>
                <a:ea typeface="Calibri" panose="020F0502020204030204" pitchFamily="34" charset="0"/>
                <a:cs typeface="Times New Roman" panose="02020603050405020304" pitchFamily="18" charset="0"/>
              </a:rPr>
              <a:t>, </a:t>
            </a:r>
            <a:r>
              <a:rPr lang="it-IT" sz="2400" b="1" i="1" u="sng" kern="100" dirty="0">
                <a:effectLst/>
                <a:latin typeface="+mn-lt"/>
                <a:ea typeface="Calibri" panose="020F0502020204030204" pitchFamily="34" charset="0"/>
                <a:cs typeface="Times New Roman" panose="02020603050405020304" pitchFamily="18" charset="0"/>
              </a:rPr>
              <a:t>che può essere disposta solo nelle ipotesi espressamente disciplinate dal cit. D.P.R. n. 115 del 2002, artt. 95 e 112</a:t>
            </a:r>
            <a:r>
              <a:rPr lang="it-IT" sz="2400" kern="100" dirty="0">
                <a:effectLst/>
                <a:latin typeface="+mn-lt"/>
                <a:ea typeface="Calibri" panose="020F0502020204030204" pitchFamily="34" charset="0"/>
                <a:cs typeface="Times New Roman" panose="02020603050405020304" pitchFamily="18" charset="0"/>
              </a:rPr>
              <a:t>".</a:t>
            </a:r>
          </a:p>
          <a:p>
            <a:pPr marL="0" indent="0">
              <a:buNone/>
            </a:pPr>
            <a:endParaRPr lang="it-IT" dirty="0"/>
          </a:p>
        </p:txBody>
      </p:sp>
    </p:spTree>
    <p:extLst>
      <p:ext uri="{BB962C8B-B14F-4D97-AF65-F5344CB8AC3E}">
        <p14:creationId xmlns:p14="http://schemas.microsoft.com/office/powerpoint/2010/main" val="1996255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86D0DD-6EC1-DDB6-6E6F-EF767964232A}"/>
              </a:ext>
            </a:extLst>
          </p:cNvPr>
          <p:cNvSpPr>
            <a:spLocks noGrp="1"/>
          </p:cNvSpPr>
          <p:nvPr>
            <p:ph type="title"/>
          </p:nvPr>
        </p:nvSpPr>
        <p:spPr/>
        <p:txBody>
          <a:bodyPr/>
          <a:lstStyle/>
          <a:p>
            <a:r>
              <a:rPr lang="it-IT" sz="3600" b="1" kern="100" dirty="0">
                <a:effectLst/>
                <a:ea typeface="Calibri" panose="020F0502020204030204" pitchFamily="34" charset="0"/>
                <a:cs typeface="Times New Roman" panose="02020603050405020304" pitchFamily="18" charset="0"/>
              </a:rPr>
              <a:t>PROFILI DEONTOLOGICI CON SPECIFICO RIFERIMENTO AL PSS</a:t>
            </a:r>
            <a:br>
              <a:rPr lang="it-IT" sz="1800" kern="100" dirty="0">
                <a:effectLst/>
                <a:ea typeface="Calibri" panose="020F0502020204030204" pitchFamily="34" charset="0"/>
                <a:cs typeface="Times New Roman" panose="02020603050405020304" pitchFamily="18" charset="0"/>
              </a:rPr>
            </a:br>
            <a:endParaRPr lang="it-IT" dirty="0"/>
          </a:p>
        </p:txBody>
      </p:sp>
      <p:sp>
        <p:nvSpPr>
          <p:cNvPr id="3" name="Segnaposto contenuto 2">
            <a:extLst>
              <a:ext uri="{FF2B5EF4-FFF2-40B4-BE49-F238E27FC236}">
                <a16:creationId xmlns:a16="http://schemas.microsoft.com/office/drawing/2014/main" id="{15E879F3-613D-677E-D38C-7A03B77E4D51}"/>
              </a:ext>
            </a:extLst>
          </p:cNvPr>
          <p:cNvSpPr>
            <a:spLocks noGrp="1"/>
          </p:cNvSpPr>
          <p:nvPr>
            <p:ph idx="1"/>
          </p:nvPr>
        </p:nvSpPr>
        <p:spPr>
          <a:xfrm>
            <a:off x="1103312" y="2052918"/>
            <a:ext cx="10729024" cy="4195481"/>
          </a:xfrm>
        </p:spPr>
        <p:txBody>
          <a:bodyPr>
            <a:normAutofit/>
          </a:bodyPr>
          <a:lstStyle/>
          <a:p>
            <a:pPr marL="0" lvl="2" indent="0">
              <a:lnSpc>
                <a:spcPct val="150000"/>
              </a:lnSpc>
              <a:buNone/>
            </a:pPr>
            <a:r>
              <a:rPr lang="it-IT" sz="2000" u="sng" kern="100" dirty="0">
                <a:effectLst/>
                <a:latin typeface="+mn-lt"/>
                <a:ea typeface="Calibri" panose="020F0502020204030204" pitchFamily="34" charset="0"/>
                <a:cs typeface="Times New Roman" panose="02020603050405020304" pitchFamily="18" charset="0"/>
              </a:rPr>
              <a:t>DOVERE DI INFORMAZIONE </a:t>
            </a:r>
            <a:endParaRPr lang="it-IT" sz="2000" kern="100" dirty="0">
              <a:effectLst/>
              <a:latin typeface="+mn-lt"/>
              <a:ea typeface="Calibri" panose="020F0502020204030204" pitchFamily="34" charset="0"/>
              <a:cs typeface="Times New Roman" panose="02020603050405020304" pitchFamily="18" charset="0"/>
            </a:endParaRPr>
          </a:p>
          <a:p>
            <a:pPr lvl="0">
              <a:lnSpc>
                <a:spcPct val="150000"/>
              </a:lnSpc>
              <a:buFont typeface="Wingdings" panose="05000000000000000000" pitchFamily="2" charset="2"/>
              <a:buChar char="Ø"/>
            </a:pPr>
            <a:r>
              <a:rPr lang="it-IT" u="sng" kern="100" dirty="0">
                <a:effectLst/>
                <a:latin typeface="+mn-lt"/>
                <a:ea typeface="Calibri" panose="020F0502020204030204" pitchFamily="34" charset="0"/>
                <a:cs typeface="Times New Roman" panose="02020603050405020304" pitchFamily="18" charset="0"/>
              </a:rPr>
              <a:t>Art. 27, c. 4, CDF</a:t>
            </a:r>
            <a:r>
              <a:rPr lang="it-IT" kern="100" dirty="0">
                <a:effectLst/>
                <a:latin typeface="+mn-lt"/>
                <a:ea typeface="Calibri" panose="020F0502020204030204" pitchFamily="34" charset="0"/>
                <a:cs typeface="Times New Roman" panose="02020603050405020304" pitchFamily="18" charset="0"/>
              </a:rPr>
              <a:t>: “</a:t>
            </a:r>
            <a:r>
              <a:rPr lang="it-IT" i="1" kern="100" dirty="0">
                <a:effectLst/>
                <a:latin typeface="+mn-lt"/>
                <a:ea typeface="Calibri" panose="020F0502020204030204" pitchFamily="34" charset="0"/>
                <a:cs typeface="Times New Roman" panose="02020603050405020304" pitchFamily="18" charset="0"/>
              </a:rPr>
              <a:t>L’avvocato, ove ne ricorrano le condizioni, all’atto del conferimento dell’incarico, </a:t>
            </a:r>
            <a:r>
              <a:rPr lang="it-IT" b="1" i="1" kern="100" dirty="0">
                <a:effectLst/>
                <a:latin typeface="+mn-lt"/>
                <a:ea typeface="Calibri" panose="020F0502020204030204" pitchFamily="34" charset="0"/>
                <a:cs typeface="Times New Roman" panose="02020603050405020304" pitchFamily="18" charset="0"/>
              </a:rPr>
              <a:t>deve informare</a:t>
            </a:r>
            <a:r>
              <a:rPr lang="it-IT" i="1" kern="100" dirty="0">
                <a:effectLst/>
                <a:latin typeface="+mn-lt"/>
                <a:ea typeface="Calibri" panose="020F0502020204030204" pitchFamily="34" charset="0"/>
                <a:cs typeface="Times New Roman" panose="02020603050405020304" pitchFamily="18" charset="0"/>
              </a:rPr>
              <a:t> la parte assistita della possibilità di avvalersi del patrocinio a spese dello Stato</a:t>
            </a:r>
            <a:r>
              <a:rPr lang="it-IT" kern="100" dirty="0">
                <a:effectLst/>
                <a:latin typeface="+mn-lt"/>
                <a:ea typeface="Calibri" panose="020F0502020204030204" pitchFamily="34" charset="0"/>
                <a:cs typeface="Times New Roman" panose="02020603050405020304" pitchFamily="18" charset="0"/>
              </a:rPr>
              <a:t>”</a:t>
            </a:r>
            <a:r>
              <a:rPr lang="it-IT" b="1" kern="100" dirty="0">
                <a:effectLst/>
                <a:latin typeface="+mn-lt"/>
                <a:ea typeface="Calibri" panose="020F0502020204030204" pitchFamily="34" charset="0"/>
                <a:cs typeface="Times New Roman" panose="02020603050405020304" pitchFamily="18" charset="0"/>
              </a:rPr>
              <a:t> </a:t>
            </a:r>
            <a:endParaRPr lang="it-IT" kern="100" dirty="0">
              <a:latin typeface="+mn-lt"/>
              <a:ea typeface="Calibri" panose="020F0502020204030204" pitchFamily="34" charset="0"/>
              <a:cs typeface="Times New Roman" panose="02020603050405020304" pitchFamily="18" charset="0"/>
            </a:endParaRPr>
          </a:p>
          <a:p>
            <a:pPr lvl="0">
              <a:lnSpc>
                <a:spcPct val="150000"/>
              </a:lnSpc>
              <a:buFont typeface="Wingdings" panose="05000000000000000000" pitchFamily="2" charset="2"/>
              <a:buChar char="Ø"/>
            </a:pPr>
            <a:r>
              <a:rPr lang="it-IT" b="1" kern="100" dirty="0">
                <a:effectLst/>
                <a:latin typeface="+mn-lt"/>
                <a:ea typeface="Calibri" panose="020F0502020204030204" pitchFamily="34" charset="0"/>
                <a:cs typeface="Times New Roman" panose="02020603050405020304" pitchFamily="18" charset="0"/>
              </a:rPr>
              <a:t>SANZIONE: </a:t>
            </a:r>
            <a:r>
              <a:rPr lang="it-IT" u="sng" kern="100" dirty="0">
                <a:effectLst/>
                <a:latin typeface="+mn-lt"/>
                <a:ea typeface="Calibri" panose="020F0502020204030204" pitchFamily="34" charset="0"/>
                <a:cs typeface="Times New Roman" panose="02020603050405020304" pitchFamily="18" charset="0"/>
              </a:rPr>
              <a:t>Art. 27, c. 9</a:t>
            </a:r>
            <a:r>
              <a:rPr lang="it-IT" kern="100" dirty="0">
                <a:effectLst/>
                <a:latin typeface="+mn-lt"/>
                <a:ea typeface="Calibri" panose="020F0502020204030204" pitchFamily="34" charset="0"/>
                <a:cs typeface="Times New Roman" panose="02020603050405020304" pitchFamily="18" charset="0"/>
              </a:rPr>
              <a:t>: “</a:t>
            </a:r>
            <a:r>
              <a:rPr lang="it-IT" i="1" kern="100" dirty="0">
                <a:effectLst/>
                <a:latin typeface="+mn-lt"/>
                <a:ea typeface="Calibri" panose="020F0502020204030204" pitchFamily="34" charset="0"/>
                <a:cs typeface="Times New Roman" panose="02020603050405020304" pitchFamily="18" charset="0"/>
              </a:rPr>
              <a:t>La violazione dei doveri di cui ai commi da 1 a 5 comporta l’applicazione della sanzione disciplinare dell’</a:t>
            </a:r>
            <a:r>
              <a:rPr lang="it-IT" b="1" i="1" kern="100" dirty="0">
                <a:effectLst/>
                <a:latin typeface="+mn-lt"/>
                <a:ea typeface="Calibri" panose="020F0502020204030204" pitchFamily="34" charset="0"/>
                <a:cs typeface="Times New Roman" panose="02020603050405020304" pitchFamily="18" charset="0"/>
              </a:rPr>
              <a:t>avvertimento</a:t>
            </a:r>
            <a:r>
              <a:rPr lang="it-IT" kern="100" dirty="0">
                <a:effectLst/>
                <a:latin typeface="+mn-lt"/>
                <a:ea typeface="Calibri" panose="020F0502020204030204" pitchFamily="34" charset="0"/>
                <a:cs typeface="Times New Roman" panose="02020603050405020304" pitchFamily="18" charset="0"/>
              </a:rPr>
              <a:t> (…)”</a:t>
            </a:r>
          </a:p>
          <a:p>
            <a:endParaRPr lang="it-IT" dirty="0"/>
          </a:p>
        </p:txBody>
      </p:sp>
    </p:spTree>
    <p:extLst>
      <p:ext uri="{BB962C8B-B14F-4D97-AF65-F5344CB8AC3E}">
        <p14:creationId xmlns:p14="http://schemas.microsoft.com/office/powerpoint/2010/main" val="616953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AFCB71-F3C1-DCF2-AC49-1B19475B272B}"/>
              </a:ext>
            </a:extLst>
          </p:cNvPr>
          <p:cNvSpPr>
            <a:spLocks noGrp="1"/>
          </p:cNvSpPr>
          <p:nvPr>
            <p:ph type="title"/>
          </p:nvPr>
        </p:nvSpPr>
        <p:spPr/>
        <p:txBody>
          <a:bodyPr/>
          <a:lstStyle/>
          <a:p>
            <a:r>
              <a:rPr lang="it-IT" sz="4400" b="1" kern="100" dirty="0">
                <a:effectLst/>
                <a:ea typeface="Calibri" panose="020F0502020204030204" pitchFamily="34" charset="0"/>
                <a:cs typeface="Times New Roman" panose="02020603050405020304" pitchFamily="18" charset="0"/>
              </a:rPr>
              <a:t>PROFILI DEONTOLOGICI CON SPECIFICO RIFERIMENTO AL PSS</a:t>
            </a:r>
            <a:br>
              <a:rPr lang="it-IT" sz="2400" kern="100" dirty="0">
                <a:effectLst/>
                <a:ea typeface="Calibri" panose="020F0502020204030204" pitchFamily="34" charset="0"/>
                <a:cs typeface="Times New Roman" panose="02020603050405020304" pitchFamily="18" charset="0"/>
              </a:rPr>
            </a:br>
            <a:endParaRPr lang="it-IT" dirty="0"/>
          </a:p>
        </p:txBody>
      </p:sp>
      <p:sp>
        <p:nvSpPr>
          <p:cNvPr id="3" name="Segnaposto contenuto 2">
            <a:extLst>
              <a:ext uri="{FF2B5EF4-FFF2-40B4-BE49-F238E27FC236}">
                <a16:creationId xmlns:a16="http://schemas.microsoft.com/office/drawing/2014/main" id="{E472FF51-B8DC-30D2-CED2-5139DDB5B3F4}"/>
              </a:ext>
            </a:extLst>
          </p:cNvPr>
          <p:cNvSpPr>
            <a:spLocks noGrp="1"/>
          </p:cNvSpPr>
          <p:nvPr>
            <p:ph idx="1"/>
          </p:nvPr>
        </p:nvSpPr>
        <p:spPr>
          <a:xfrm>
            <a:off x="722376" y="2052918"/>
            <a:ext cx="11018520" cy="4466754"/>
          </a:xfrm>
        </p:spPr>
        <p:txBody>
          <a:bodyPr>
            <a:normAutofit/>
          </a:bodyPr>
          <a:lstStyle/>
          <a:p>
            <a:pPr marL="0" lvl="2" indent="0" algn="just">
              <a:lnSpc>
                <a:spcPct val="170000"/>
              </a:lnSpc>
              <a:buNone/>
            </a:pPr>
            <a:r>
              <a:rPr lang="it-IT" sz="2000" u="sng" kern="100" dirty="0">
                <a:effectLst/>
                <a:latin typeface="+mn-lt"/>
                <a:ea typeface="Calibri" panose="020F0502020204030204" pitchFamily="34" charset="0"/>
                <a:cs typeface="Times New Roman" panose="02020603050405020304" pitchFamily="18" charset="0"/>
              </a:rPr>
              <a:t>DIVIETO DI PERCEPIRE COMPENSI O RIMBORSI</a:t>
            </a:r>
            <a:endParaRPr lang="it-IT" sz="2000" kern="100" dirty="0">
              <a:effectLst/>
              <a:latin typeface="+mn-lt"/>
              <a:ea typeface="Calibri" panose="020F0502020204030204" pitchFamily="34" charset="0"/>
              <a:cs typeface="Times New Roman" panose="02020603050405020304" pitchFamily="18" charset="0"/>
            </a:endParaRPr>
          </a:p>
          <a:p>
            <a:pPr lvl="0" algn="just">
              <a:lnSpc>
                <a:spcPct val="170000"/>
              </a:lnSpc>
              <a:buFont typeface="Wingdings" panose="05000000000000000000" pitchFamily="2" charset="2"/>
              <a:buChar char="Ø"/>
            </a:pPr>
            <a:r>
              <a:rPr lang="it-IT" u="sng" kern="100" dirty="0">
                <a:effectLst/>
                <a:latin typeface="+mn-lt"/>
                <a:ea typeface="Calibri" panose="020F0502020204030204" pitchFamily="34" charset="0"/>
                <a:cs typeface="Times New Roman" panose="02020603050405020304" pitchFamily="18" charset="0"/>
              </a:rPr>
              <a:t>Art. 29, c. 8, CDF</a:t>
            </a:r>
            <a:r>
              <a:rPr lang="it-IT" kern="100" dirty="0">
                <a:effectLst/>
                <a:latin typeface="+mn-lt"/>
                <a:ea typeface="Calibri" panose="020F0502020204030204" pitchFamily="34" charset="0"/>
                <a:cs typeface="Times New Roman" panose="02020603050405020304" pitchFamily="18" charset="0"/>
              </a:rPr>
              <a:t>: “</a:t>
            </a:r>
            <a:r>
              <a:rPr lang="it-IT" i="1" kern="100" dirty="0">
                <a:effectLst/>
                <a:latin typeface="+mn-lt"/>
                <a:ea typeface="Calibri" panose="020F0502020204030204" pitchFamily="34" charset="0"/>
                <a:cs typeface="Times New Roman" panose="02020603050405020304" pitchFamily="18" charset="0"/>
              </a:rPr>
              <a:t>L'avvocato, nominato difensore della parte ammessa al patrocinio a spese dello Stato, </a:t>
            </a:r>
            <a:r>
              <a:rPr lang="it-IT" b="1" i="1" kern="100" dirty="0">
                <a:effectLst/>
                <a:latin typeface="+mn-lt"/>
                <a:ea typeface="Calibri" panose="020F0502020204030204" pitchFamily="34" charset="0"/>
                <a:cs typeface="Times New Roman" panose="02020603050405020304" pitchFamily="18" charset="0"/>
              </a:rPr>
              <a:t>non deve chiedere né percepire</a:t>
            </a:r>
            <a:r>
              <a:rPr lang="it-IT" i="1" kern="100" dirty="0">
                <a:effectLst/>
                <a:latin typeface="+mn-lt"/>
                <a:ea typeface="Calibri" panose="020F0502020204030204" pitchFamily="34" charset="0"/>
                <a:cs typeface="Times New Roman" panose="02020603050405020304" pitchFamily="18" charset="0"/>
              </a:rPr>
              <a:t> dalla parte assistita o da terzi, a qualunque titolo, compensi o rimborsi diversi da quelli previsti dalla legge</a:t>
            </a:r>
            <a:r>
              <a:rPr lang="it-IT" kern="100" dirty="0">
                <a:effectLst/>
                <a:latin typeface="+mn-lt"/>
                <a:ea typeface="Calibri" panose="020F0502020204030204" pitchFamily="34" charset="0"/>
                <a:cs typeface="Times New Roman" panose="02020603050405020304" pitchFamily="18" charset="0"/>
              </a:rPr>
              <a:t>”.</a:t>
            </a:r>
            <a:endParaRPr lang="it-IT" kern="100" dirty="0">
              <a:latin typeface="+mn-lt"/>
              <a:ea typeface="Calibri" panose="020F0502020204030204" pitchFamily="34" charset="0"/>
              <a:cs typeface="Times New Roman" panose="02020603050405020304" pitchFamily="18" charset="0"/>
            </a:endParaRPr>
          </a:p>
          <a:p>
            <a:pPr lvl="0" algn="just">
              <a:lnSpc>
                <a:spcPct val="170000"/>
              </a:lnSpc>
              <a:buFont typeface="Wingdings" panose="05000000000000000000" pitchFamily="2" charset="2"/>
              <a:buChar char="Ø"/>
            </a:pPr>
            <a:r>
              <a:rPr lang="it-IT" b="1" kern="100" dirty="0">
                <a:effectLst/>
                <a:latin typeface="+mn-lt"/>
                <a:ea typeface="Calibri" panose="020F0502020204030204" pitchFamily="34" charset="0"/>
                <a:cs typeface="Times New Roman" panose="02020603050405020304" pitchFamily="18" charset="0"/>
              </a:rPr>
              <a:t>SANZIONE: </a:t>
            </a:r>
            <a:r>
              <a:rPr lang="it-IT" kern="100" dirty="0">
                <a:effectLst/>
                <a:latin typeface="+mn-lt"/>
                <a:ea typeface="Calibri" panose="020F0502020204030204" pitchFamily="34" charset="0"/>
                <a:cs typeface="Times New Roman" panose="02020603050405020304" pitchFamily="18" charset="0"/>
              </a:rPr>
              <a:t>Art. 29, c. 9, CDF: “</a:t>
            </a:r>
            <a:r>
              <a:rPr lang="it-IT" i="1" kern="100" dirty="0">
                <a:effectLst/>
                <a:latin typeface="+mn-lt"/>
                <a:ea typeface="Calibri" panose="020F0502020204030204" pitchFamily="34" charset="0"/>
                <a:cs typeface="Times New Roman" panose="02020603050405020304" pitchFamily="18" charset="0"/>
              </a:rPr>
              <a:t>La violazione dei doveri di cui ai commi 6, 7 e 8 comporta l’applicazione della sanzione disciplinare della </a:t>
            </a:r>
            <a:r>
              <a:rPr lang="it-IT" b="1" i="1" kern="100" dirty="0">
                <a:effectLst/>
                <a:latin typeface="+mn-lt"/>
                <a:ea typeface="Calibri" panose="020F0502020204030204" pitchFamily="34" charset="0"/>
                <a:cs typeface="Times New Roman" panose="02020603050405020304" pitchFamily="18" charset="0"/>
              </a:rPr>
              <a:t>sospensione dall’esercizio dell’attività professionale da sei mesi a un anno</a:t>
            </a:r>
            <a:r>
              <a:rPr lang="it-IT" kern="100" dirty="0">
                <a:effectLst/>
                <a:latin typeface="+mn-lt"/>
                <a:ea typeface="Calibri" panose="020F0502020204030204" pitchFamily="34" charset="0"/>
                <a:cs typeface="Times New Roman" panose="02020603050405020304" pitchFamily="18" charset="0"/>
              </a:rPr>
              <a:t>”.</a:t>
            </a:r>
          </a:p>
          <a:p>
            <a:endParaRPr lang="it-IT" dirty="0"/>
          </a:p>
        </p:txBody>
      </p:sp>
    </p:spTree>
    <p:extLst>
      <p:ext uri="{BB962C8B-B14F-4D97-AF65-F5344CB8AC3E}">
        <p14:creationId xmlns:p14="http://schemas.microsoft.com/office/powerpoint/2010/main" val="580888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C33681-CB59-B8E6-8577-DB5E51975E85}"/>
              </a:ext>
            </a:extLst>
          </p:cNvPr>
          <p:cNvSpPr>
            <a:spLocks noGrp="1"/>
          </p:cNvSpPr>
          <p:nvPr>
            <p:ph type="title"/>
          </p:nvPr>
        </p:nvSpPr>
        <p:spPr/>
        <p:txBody>
          <a:bodyPr/>
          <a:lstStyle/>
          <a:p>
            <a:r>
              <a:rPr lang="it-IT" sz="4000" b="1" kern="100" dirty="0">
                <a:effectLst/>
                <a:ea typeface="Calibri" panose="020F0502020204030204" pitchFamily="34" charset="0"/>
                <a:cs typeface="Times New Roman" panose="02020603050405020304" pitchFamily="18" charset="0"/>
              </a:rPr>
              <a:t>PROFILI DEONTOLOGICI CON SPECIFICO RIFERIMENTO AL PSS</a:t>
            </a:r>
            <a:endParaRPr lang="it-IT" dirty="0"/>
          </a:p>
        </p:txBody>
      </p:sp>
      <p:sp>
        <p:nvSpPr>
          <p:cNvPr id="3" name="Segnaposto contenuto 2">
            <a:extLst>
              <a:ext uri="{FF2B5EF4-FFF2-40B4-BE49-F238E27FC236}">
                <a16:creationId xmlns:a16="http://schemas.microsoft.com/office/drawing/2014/main" id="{D426BFC5-3754-99E1-CA82-7DA6AA118363}"/>
              </a:ext>
            </a:extLst>
          </p:cNvPr>
          <p:cNvSpPr>
            <a:spLocks noGrp="1"/>
          </p:cNvSpPr>
          <p:nvPr>
            <p:ph idx="1"/>
          </p:nvPr>
        </p:nvSpPr>
        <p:spPr>
          <a:xfrm>
            <a:off x="810884" y="2052918"/>
            <a:ext cx="10213674" cy="4195481"/>
          </a:xfrm>
        </p:spPr>
        <p:txBody>
          <a:bodyPr>
            <a:normAutofit lnSpcReduction="10000"/>
          </a:bodyPr>
          <a:lstStyle/>
          <a:p>
            <a:pPr marL="0" indent="0">
              <a:buNone/>
            </a:pPr>
            <a:r>
              <a:rPr lang="it-IT" sz="2000" u="sng" kern="100" dirty="0">
                <a:effectLst/>
                <a:latin typeface="+mn-lt"/>
                <a:ea typeface="Calibri" panose="020F0502020204030204" pitchFamily="34" charset="0"/>
                <a:cs typeface="Times New Roman" panose="02020603050405020304" pitchFamily="18" charset="0"/>
              </a:rPr>
              <a:t>DIVIETO DI PERCEPIRE COMPENSI O RIMBORSI</a:t>
            </a:r>
            <a:endParaRPr lang="it-IT" sz="2000" kern="100" dirty="0">
              <a:effectLst/>
              <a:latin typeface="+mn-lt"/>
              <a:ea typeface="Calibri" panose="020F0502020204030204" pitchFamily="34" charset="0"/>
              <a:cs typeface="Times New Roman" panose="02020603050405020304" pitchFamily="18" charset="0"/>
            </a:endParaRPr>
          </a:p>
          <a:p>
            <a:pPr marL="0" indent="0">
              <a:buNone/>
            </a:pPr>
            <a:endParaRPr lang="it-IT" dirty="0"/>
          </a:p>
          <a:p>
            <a:pPr lvl="0" algn="just">
              <a:lnSpc>
                <a:spcPct val="170000"/>
              </a:lnSpc>
              <a:buFont typeface="Wingdings" panose="05000000000000000000" pitchFamily="2" charset="2"/>
              <a:buChar char="Ø"/>
            </a:pPr>
            <a:r>
              <a:rPr lang="it-IT" u="sng" kern="100" dirty="0">
                <a:effectLst/>
                <a:latin typeface="+mn-lt"/>
                <a:ea typeface="Calibri" panose="020F0502020204030204" pitchFamily="34" charset="0"/>
                <a:cs typeface="Times New Roman" panose="02020603050405020304" pitchFamily="18" charset="0"/>
              </a:rPr>
              <a:t>Art. 85, DPR 115/02</a:t>
            </a:r>
            <a:r>
              <a:rPr lang="it-IT" kern="100" dirty="0">
                <a:effectLst/>
                <a:latin typeface="+mn-lt"/>
                <a:ea typeface="Calibri" panose="020F0502020204030204" pitchFamily="34" charset="0"/>
                <a:cs typeface="Times New Roman" panose="02020603050405020304" pitchFamily="18" charset="0"/>
              </a:rPr>
              <a:t>: “</a:t>
            </a:r>
            <a:r>
              <a:rPr lang="it-IT" i="1" kern="100" dirty="0">
                <a:effectLst/>
                <a:latin typeface="+mn-lt"/>
                <a:ea typeface="Calibri" panose="020F0502020204030204" pitchFamily="34" charset="0"/>
                <a:cs typeface="Times New Roman" panose="02020603050405020304" pitchFamily="18" charset="0"/>
              </a:rPr>
              <a:t>Il difensore, l'ausiliario del magistrato e il consulente tecnico di parte </a:t>
            </a:r>
            <a:r>
              <a:rPr lang="it-IT" b="1" i="1" kern="100" dirty="0">
                <a:effectLst/>
                <a:latin typeface="+mn-lt"/>
                <a:ea typeface="Calibri" panose="020F0502020204030204" pitchFamily="34" charset="0"/>
                <a:cs typeface="Times New Roman" panose="02020603050405020304" pitchFamily="18" charset="0"/>
              </a:rPr>
              <a:t>non possono</a:t>
            </a:r>
            <a:r>
              <a:rPr lang="it-IT" i="1" kern="100" dirty="0">
                <a:effectLst/>
                <a:latin typeface="+mn-lt"/>
                <a:ea typeface="Calibri" panose="020F0502020204030204" pitchFamily="34" charset="0"/>
                <a:cs typeface="Times New Roman" panose="02020603050405020304" pitchFamily="18" charset="0"/>
              </a:rPr>
              <a:t> chiedere e percepire dal proprio assistito compensi o rimborsi a qualunque titolo, diversi da quelli previsti dalla presente parte del testo unico.</a:t>
            </a:r>
            <a:endParaRPr lang="it-IT" kern="100" dirty="0">
              <a:latin typeface="+mn-lt"/>
              <a:ea typeface="Calibri" panose="020F0502020204030204" pitchFamily="34" charset="0"/>
              <a:cs typeface="Times New Roman" panose="02020603050405020304" pitchFamily="18" charset="0"/>
            </a:endParaRPr>
          </a:p>
          <a:p>
            <a:pPr lvl="0" algn="just">
              <a:lnSpc>
                <a:spcPct val="170000"/>
              </a:lnSpc>
              <a:buFont typeface="Wingdings" panose="05000000000000000000" pitchFamily="2" charset="2"/>
              <a:buChar char="Ø"/>
            </a:pPr>
            <a:r>
              <a:rPr lang="it-IT" i="1" kern="100" dirty="0">
                <a:effectLst/>
                <a:latin typeface="+mn-lt"/>
                <a:ea typeface="Calibri" panose="020F0502020204030204" pitchFamily="34" charset="0"/>
                <a:cs typeface="Times New Roman" panose="02020603050405020304" pitchFamily="18" charset="0"/>
              </a:rPr>
              <a:t>2. </a:t>
            </a:r>
            <a:r>
              <a:rPr lang="it-IT" b="1" i="1" kern="100" dirty="0">
                <a:effectLst/>
                <a:latin typeface="+mn-lt"/>
                <a:ea typeface="Calibri" panose="020F0502020204030204" pitchFamily="34" charset="0"/>
                <a:cs typeface="Times New Roman" panose="02020603050405020304" pitchFamily="18" charset="0"/>
              </a:rPr>
              <a:t>Ogni patto contrario è nullo</a:t>
            </a:r>
            <a:r>
              <a:rPr lang="it-IT" i="1" kern="100" dirty="0">
                <a:effectLst/>
                <a:latin typeface="+mn-lt"/>
                <a:ea typeface="Calibri" panose="020F0502020204030204" pitchFamily="34" charset="0"/>
                <a:cs typeface="Times New Roman" panose="02020603050405020304" pitchFamily="18" charset="0"/>
              </a:rPr>
              <a:t>.</a:t>
            </a:r>
            <a:endParaRPr lang="it-IT" kern="100" dirty="0">
              <a:latin typeface="+mn-lt"/>
              <a:ea typeface="Calibri" panose="020F0502020204030204" pitchFamily="34" charset="0"/>
              <a:cs typeface="Times New Roman" panose="02020603050405020304" pitchFamily="18" charset="0"/>
            </a:endParaRPr>
          </a:p>
          <a:p>
            <a:pPr lvl="0" algn="just">
              <a:lnSpc>
                <a:spcPct val="170000"/>
              </a:lnSpc>
              <a:buFont typeface="Wingdings" panose="05000000000000000000" pitchFamily="2" charset="2"/>
              <a:buChar char="Ø"/>
            </a:pPr>
            <a:r>
              <a:rPr lang="it-IT" i="1" kern="100" dirty="0">
                <a:effectLst/>
                <a:latin typeface="+mn-lt"/>
                <a:ea typeface="Calibri" panose="020F0502020204030204" pitchFamily="34" charset="0"/>
                <a:cs typeface="Times New Roman" panose="02020603050405020304" pitchFamily="18" charset="0"/>
              </a:rPr>
              <a:t>3. La violazione del divieto costituisce </a:t>
            </a:r>
            <a:r>
              <a:rPr lang="it-IT" b="1" i="1" kern="100" dirty="0">
                <a:effectLst/>
                <a:latin typeface="+mn-lt"/>
                <a:ea typeface="Calibri" panose="020F0502020204030204" pitchFamily="34" charset="0"/>
                <a:cs typeface="Times New Roman" panose="02020603050405020304" pitchFamily="18" charset="0"/>
              </a:rPr>
              <a:t>grave illecito disciplinare professionale</a:t>
            </a:r>
            <a:r>
              <a:rPr lang="it-IT" i="1" kern="100" dirty="0">
                <a:effectLst/>
                <a:latin typeface="+mn-lt"/>
                <a:ea typeface="Calibri" panose="020F0502020204030204" pitchFamily="34" charset="0"/>
                <a:cs typeface="Times New Roman" panose="02020603050405020304" pitchFamily="18" charset="0"/>
              </a:rPr>
              <a:t>”.</a:t>
            </a:r>
            <a:endParaRPr lang="it-IT" kern="100" dirty="0">
              <a:effectLst/>
              <a:latin typeface="+mn-lt"/>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3164748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CF58E8-1B2A-811F-9C77-8222DA77180E}"/>
              </a:ext>
            </a:extLst>
          </p:cNvPr>
          <p:cNvSpPr>
            <a:spLocks noGrp="1"/>
          </p:cNvSpPr>
          <p:nvPr>
            <p:ph type="title"/>
          </p:nvPr>
        </p:nvSpPr>
        <p:spPr/>
        <p:txBody>
          <a:bodyPr/>
          <a:lstStyle/>
          <a:p>
            <a:r>
              <a:rPr lang="it-IT" i="0" dirty="0">
                <a:solidFill>
                  <a:schemeClr val="tx1"/>
                </a:solidFill>
                <a:effectLst/>
              </a:rPr>
              <a:t>ART. 95 DPR 115/02</a:t>
            </a:r>
            <a:r>
              <a:rPr lang="it-IT" dirty="0">
                <a:solidFill>
                  <a:schemeClr val="tx1"/>
                </a:solidFill>
              </a:rPr>
              <a:t> </a:t>
            </a:r>
            <a:r>
              <a:rPr lang="it-IT" i="0" dirty="0">
                <a:solidFill>
                  <a:schemeClr val="tx1"/>
                </a:solidFill>
                <a:effectLst/>
              </a:rPr>
              <a:t>(Sanzioni)</a:t>
            </a:r>
            <a:endParaRPr lang="it-IT" dirty="0">
              <a:solidFill>
                <a:schemeClr val="tx1"/>
              </a:solidFill>
            </a:endParaRPr>
          </a:p>
        </p:txBody>
      </p:sp>
      <p:sp>
        <p:nvSpPr>
          <p:cNvPr id="3" name="Segnaposto contenuto 2">
            <a:extLst>
              <a:ext uri="{FF2B5EF4-FFF2-40B4-BE49-F238E27FC236}">
                <a16:creationId xmlns:a16="http://schemas.microsoft.com/office/drawing/2014/main" id="{A1CB6CB9-E5A1-2A8B-9FA7-478BF0F83D8B}"/>
              </a:ext>
            </a:extLst>
          </p:cNvPr>
          <p:cNvSpPr>
            <a:spLocks noGrp="1"/>
          </p:cNvSpPr>
          <p:nvPr>
            <p:ph idx="1"/>
          </p:nvPr>
        </p:nvSpPr>
        <p:spPr>
          <a:xfrm>
            <a:off x="1103312" y="1636776"/>
            <a:ext cx="10042016" cy="4611623"/>
          </a:xfrm>
        </p:spPr>
        <p:txBody>
          <a:bodyPr>
            <a:normAutofit fontScale="92500"/>
          </a:bodyPr>
          <a:lstStyle/>
          <a:p>
            <a:pPr marL="0" indent="0" algn="just">
              <a:lnSpc>
                <a:spcPct val="150000"/>
              </a:lnSpc>
              <a:buNone/>
            </a:pPr>
            <a:r>
              <a:rPr lang="it-IT" sz="2400" b="0" i="0" dirty="0">
                <a:effectLst/>
                <a:latin typeface="+mn-lt"/>
              </a:rPr>
              <a:t>La falsità o le omissioni nella dichiarazione sostitutiva di certificazione, nelle dichiarazioni, nelle indicazioni e nelle comunicazioni previste dall'articolo 79, comma 1, lettere b), c) e d), sono punite con la </a:t>
            </a:r>
            <a:r>
              <a:rPr lang="it-IT" sz="2400" b="1" i="0" dirty="0">
                <a:effectLst/>
                <a:latin typeface="+mn-lt"/>
              </a:rPr>
              <a:t>reclusione da uno a cinque anni e con la multa da euro 309,87 a euro 1.549,37</a:t>
            </a:r>
            <a:r>
              <a:rPr lang="it-IT" sz="2400" b="0" i="0" dirty="0">
                <a:effectLst/>
                <a:latin typeface="+mn-lt"/>
              </a:rPr>
              <a:t>. La pena è aumentata se dal fatto consegue l'ottenimento o il mantenimento dell'ammissione al patrocinio; la condanna importa la revoca, </a:t>
            </a:r>
            <a:r>
              <a:rPr lang="it-IT" sz="2400" b="1" i="0" dirty="0">
                <a:effectLst/>
                <a:latin typeface="+mn-lt"/>
              </a:rPr>
              <a:t>con efficacia retroattiva</a:t>
            </a:r>
            <a:r>
              <a:rPr lang="it-IT" sz="2400" b="0" i="0" dirty="0">
                <a:effectLst/>
                <a:latin typeface="+mn-lt"/>
              </a:rPr>
              <a:t>, e il recupero a carico del responsabile delle somme corrisposte dallo Stato.</a:t>
            </a:r>
            <a:endParaRPr lang="it-IT" sz="2400" dirty="0">
              <a:latin typeface="+mn-lt"/>
            </a:endParaRPr>
          </a:p>
        </p:txBody>
      </p:sp>
    </p:spTree>
    <p:extLst>
      <p:ext uri="{BB962C8B-B14F-4D97-AF65-F5344CB8AC3E}">
        <p14:creationId xmlns:p14="http://schemas.microsoft.com/office/powerpoint/2010/main" val="3092705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C49846-6914-B967-FBDE-D461B0766C7D}"/>
              </a:ext>
            </a:extLst>
          </p:cNvPr>
          <p:cNvSpPr>
            <a:spLocks noGrp="1"/>
          </p:cNvSpPr>
          <p:nvPr>
            <p:ph type="title"/>
          </p:nvPr>
        </p:nvSpPr>
        <p:spPr/>
        <p:txBody>
          <a:bodyPr/>
          <a:lstStyle/>
          <a:p>
            <a:r>
              <a:rPr lang="it-IT" dirty="0"/>
              <a:t>Art. 76, c. 4-bis, DPR 115/02</a:t>
            </a:r>
          </a:p>
        </p:txBody>
      </p:sp>
      <p:sp>
        <p:nvSpPr>
          <p:cNvPr id="3" name="Segnaposto contenuto 2">
            <a:extLst>
              <a:ext uri="{FF2B5EF4-FFF2-40B4-BE49-F238E27FC236}">
                <a16:creationId xmlns:a16="http://schemas.microsoft.com/office/drawing/2014/main" id="{F668C4FB-FB1A-BD09-71A8-9345BA11413A}"/>
              </a:ext>
            </a:extLst>
          </p:cNvPr>
          <p:cNvSpPr>
            <a:spLocks noGrp="1"/>
          </p:cNvSpPr>
          <p:nvPr>
            <p:ph idx="1"/>
          </p:nvPr>
        </p:nvSpPr>
        <p:spPr>
          <a:xfrm>
            <a:off x="1103312" y="1664208"/>
            <a:ext cx="9979216" cy="4584191"/>
          </a:xfrm>
        </p:spPr>
        <p:txBody>
          <a:bodyPr>
            <a:normAutofit lnSpcReduction="10000"/>
          </a:bodyPr>
          <a:lstStyle/>
          <a:p>
            <a:pPr marL="0" indent="0" algn="just">
              <a:lnSpc>
                <a:spcPct val="150000"/>
              </a:lnSpc>
              <a:buNone/>
            </a:pPr>
            <a:r>
              <a:rPr lang="it-IT" b="0" i="0" dirty="0">
                <a:effectLst/>
                <a:latin typeface="+mn-lt"/>
              </a:rPr>
              <a:t>Per i soggetti già condannati con sentenza definitiva per i reati di cui agli articoli 416-bis del codice penale, 291-quater del testo unico di cui al decreto del Presidente della Repubblica 23 gennaio 1973, n. 43, 73, limitatamente alle ipotesi aggravate ai sensi dell’articolo 80, e 74, comma 1, del testo unico di cui al decreto del Presidente della Repubblica 9 ottobre 1990, n. 309, nonché per i reati commessi avvalendosi delle condizioni previste dal predetto articolo 416-bis ovvero al fine di agevolare l’attività delle associazioni previste dallo stesso articolo, e per i reati commessi in violazione delle norme per la repressione dell'evasione in materia di imposte sui redditi e sul valore aggiunto, ai soli fini del presente decreto, </a:t>
            </a:r>
            <a:r>
              <a:rPr lang="it-IT" b="1" i="0" dirty="0">
                <a:effectLst/>
                <a:latin typeface="+mn-lt"/>
              </a:rPr>
              <a:t>il reddito si ritiene superiore ai limiti previsti</a:t>
            </a:r>
            <a:r>
              <a:rPr lang="it-IT" b="0" i="0" dirty="0">
                <a:effectLst/>
                <a:latin typeface="+mn-lt"/>
              </a:rPr>
              <a:t>.</a:t>
            </a:r>
            <a:endParaRPr lang="it-IT" dirty="0">
              <a:latin typeface="+mn-lt"/>
            </a:endParaRPr>
          </a:p>
        </p:txBody>
      </p:sp>
    </p:spTree>
    <p:extLst>
      <p:ext uri="{BB962C8B-B14F-4D97-AF65-F5344CB8AC3E}">
        <p14:creationId xmlns:p14="http://schemas.microsoft.com/office/powerpoint/2010/main" val="4007055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F5FB47-50D9-269F-C714-0912C0712AB4}"/>
              </a:ext>
            </a:extLst>
          </p:cNvPr>
          <p:cNvSpPr>
            <a:spLocks noGrp="1"/>
          </p:cNvSpPr>
          <p:nvPr>
            <p:ph type="title"/>
          </p:nvPr>
        </p:nvSpPr>
        <p:spPr/>
        <p:txBody>
          <a:bodyPr/>
          <a:lstStyle/>
          <a:p>
            <a:r>
              <a:rPr lang="it-IT" dirty="0"/>
              <a:t>Art. 91 DPR 115/02 – Esclusione dal patrocinio</a:t>
            </a:r>
          </a:p>
        </p:txBody>
      </p:sp>
      <p:sp>
        <p:nvSpPr>
          <p:cNvPr id="3" name="Segnaposto contenuto 2">
            <a:extLst>
              <a:ext uri="{FF2B5EF4-FFF2-40B4-BE49-F238E27FC236}">
                <a16:creationId xmlns:a16="http://schemas.microsoft.com/office/drawing/2014/main" id="{F53F3C54-8224-FED9-B958-5C7DF794FB47}"/>
              </a:ext>
            </a:extLst>
          </p:cNvPr>
          <p:cNvSpPr>
            <a:spLocks noGrp="1"/>
          </p:cNvSpPr>
          <p:nvPr>
            <p:ph idx="1"/>
          </p:nvPr>
        </p:nvSpPr>
        <p:spPr>
          <a:xfrm>
            <a:off x="768096" y="2052918"/>
            <a:ext cx="10259568" cy="4195481"/>
          </a:xfrm>
        </p:spPr>
        <p:txBody>
          <a:bodyPr>
            <a:normAutofit/>
          </a:bodyPr>
          <a:lstStyle/>
          <a:p>
            <a:pPr marL="514350" indent="-514350" algn="just">
              <a:lnSpc>
                <a:spcPct val="150000"/>
              </a:lnSpc>
              <a:buAutoNum type="alphaLcParenR"/>
            </a:pPr>
            <a:r>
              <a:rPr lang="it-IT" sz="2800" b="0" i="0" dirty="0">
                <a:effectLst/>
                <a:latin typeface="+mn-lt"/>
              </a:rPr>
              <a:t>per il condannato con sentenza definitiva di reati commessi in violazione delle norme per la repressione dell'evasione in materia di imposte sui redditi e sul valore aggiunto; </a:t>
            </a:r>
          </a:p>
          <a:p>
            <a:pPr marL="514350" indent="-514350" algn="just">
              <a:lnSpc>
                <a:spcPct val="150000"/>
              </a:lnSpc>
              <a:buAutoNum type="alphaLcParenR"/>
            </a:pPr>
            <a:r>
              <a:rPr lang="it-IT" sz="2800" b="0" i="0" dirty="0">
                <a:effectLst/>
                <a:latin typeface="+mn-lt"/>
              </a:rPr>
              <a:t>se il richiedente è assistito da più di un difensore.</a:t>
            </a:r>
            <a:endParaRPr lang="it-IT" sz="2800" dirty="0">
              <a:latin typeface="+mn-lt"/>
            </a:endParaRPr>
          </a:p>
        </p:txBody>
      </p:sp>
    </p:spTree>
    <p:extLst>
      <p:ext uri="{BB962C8B-B14F-4D97-AF65-F5344CB8AC3E}">
        <p14:creationId xmlns:p14="http://schemas.microsoft.com/office/powerpoint/2010/main" val="144994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2FD7F7-A10F-A87D-9E05-8D351AD05C09}"/>
              </a:ext>
            </a:extLst>
          </p:cNvPr>
          <p:cNvSpPr>
            <a:spLocks noGrp="1"/>
          </p:cNvSpPr>
          <p:nvPr>
            <p:ph type="title"/>
          </p:nvPr>
        </p:nvSpPr>
        <p:spPr/>
        <p:txBody>
          <a:bodyPr/>
          <a:lstStyle/>
          <a:p>
            <a:r>
              <a:rPr lang="it-IT" dirty="0"/>
              <a:t>Art. 76, c. 4-ter, DPR 115/02</a:t>
            </a:r>
          </a:p>
        </p:txBody>
      </p:sp>
      <p:sp>
        <p:nvSpPr>
          <p:cNvPr id="3" name="Segnaposto contenuto 2">
            <a:extLst>
              <a:ext uri="{FF2B5EF4-FFF2-40B4-BE49-F238E27FC236}">
                <a16:creationId xmlns:a16="http://schemas.microsoft.com/office/drawing/2014/main" id="{62C6B7B7-1844-15BE-6DDB-5C9F747C3A89}"/>
              </a:ext>
            </a:extLst>
          </p:cNvPr>
          <p:cNvSpPr>
            <a:spLocks noGrp="1"/>
          </p:cNvSpPr>
          <p:nvPr>
            <p:ph idx="1"/>
          </p:nvPr>
        </p:nvSpPr>
        <p:spPr>
          <a:xfrm>
            <a:off x="1103312" y="1700784"/>
            <a:ext cx="9960928" cy="4547615"/>
          </a:xfrm>
        </p:spPr>
        <p:txBody>
          <a:bodyPr>
            <a:normAutofit/>
          </a:bodyPr>
          <a:lstStyle/>
          <a:p>
            <a:pPr marL="0" indent="0" algn="just">
              <a:lnSpc>
                <a:spcPct val="150000"/>
              </a:lnSpc>
              <a:buNone/>
            </a:pPr>
            <a:r>
              <a:rPr lang="it-IT" sz="2800" b="0" i="0" dirty="0">
                <a:effectLst/>
                <a:latin typeface="+mn-lt"/>
              </a:rPr>
              <a:t>La persona offesa dai reati di cui agli articoli 572, 583-bis, 609-bis, 609-quater, 609-octies e 612-bis, nonché, ove commessi in danno di minori, dai reati di cui agli articoli 600, 600-bis, 600-ter, 600-quinquies, 601, 602, 609-quinquies e 609-undecies del codice penale, può essere ammessa al patrocinio </a:t>
            </a:r>
            <a:r>
              <a:rPr lang="it-IT" sz="2800" b="1" i="0" dirty="0">
                <a:effectLst/>
                <a:latin typeface="+mn-lt"/>
              </a:rPr>
              <a:t>anche in deroga ai limiti di reddito</a:t>
            </a:r>
            <a:r>
              <a:rPr lang="it-IT" sz="2800" b="0" i="0" dirty="0">
                <a:effectLst/>
                <a:latin typeface="+mn-lt"/>
              </a:rPr>
              <a:t> previsti dal presente decreto</a:t>
            </a:r>
            <a:endParaRPr lang="it-IT" sz="2800" dirty="0">
              <a:latin typeface="+mn-lt"/>
            </a:endParaRPr>
          </a:p>
        </p:txBody>
      </p:sp>
    </p:spTree>
    <p:extLst>
      <p:ext uri="{BB962C8B-B14F-4D97-AF65-F5344CB8AC3E}">
        <p14:creationId xmlns:p14="http://schemas.microsoft.com/office/powerpoint/2010/main" val="40546318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497</TotalTime>
  <Words>2219</Words>
  <Application>Microsoft Office PowerPoint</Application>
  <PresentationFormat>Widescreen</PresentationFormat>
  <Paragraphs>65</Paragraphs>
  <Slides>24</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24</vt:i4>
      </vt:variant>
    </vt:vector>
  </HeadingPairs>
  <TitlesOfParts>
    <vt:vector size="31" baseType="lpstr">
      <vt:lpstr>Arial</vt:lpstr>
      <vt:lpstr>Bookman Old Style</vt:lpstr>
      <vt:lpstr>Calibri</vt:lpstr>
      <vt:lpstr>Century Gothic</vt:lpstr>
      <vt:lpstr>Wingdings</vt:lpstr>
      <vt:lpstr>Wingdings 3</vt:lpstr>
      <vt:lpstr>Ione</vt:lpstr>
      <vt:lpstr>Falsità e omissioni nell’istanza di ammissione al patrocinio a spese dello Stato: le responsabilità del richiedente e il ruolo del difensore</vt:lpstr>
      <vt:lpstr>PROFILI DEONTOLOGICI GENERALI </vt:lpstr>
      <vt:lpstr>PROFILI DEONTOLOGICI CON SPECIFICO RIFERIMENTO AL PSS </vt:lpstr>
      <vt:lpstr>PROFILI DEONTOLOGICI CON SPECIFICO RIFERIMENTO AL PSS </vt:lpstr>
      <vt:lpstr>PROFILI DEONTOLOGICI CON SPECIFICO RIFERIMENTO AL PSS</vt:lpstr>
      <vt:lpstr>ART. 95 DPR 115/02 (Sanzioni)</vt:lpstr>
      <vt:lpstr>Art. 76, c. 4-bis, DPR 115/02</vt:lpstr>
      <vt:lpstr>Art. 91 DPR 115/02 – Esclusione dal patrocinio</vt:lpstr>
      <vt:lpstr>Art. 76, c. 4-ter, DPR 115/02</vt:lpstr>
      <vt:lpstr>Art. 76, c. 4-quater, DPR 115/02</vt:lpstr>
      <vt:lpstr>Art. 76, c. 4-quinquies, DPR 115/02</vt:lpstr>
      <vt:lpstr>Presentazione standard di PowerPoint</vt:lpstr>
      <vt:lpstr>Cass. Pen. Sez. IV, 15 settembre - 1° ottobre 2020, n. 27234</vt:lpstr>
      <vt:lpstr>Cass. Pen. Sez. IV Pen. 17 dicembre 2021, n. 46159</vt:lpstr>
      <vt:lpstr>Cass. Pen. Sez. IV, sentenza 18/04/2018 n° 17426 (che richiama Cass. Pen. Sez. IV, n. 33428 del 07/03/2014)</vt:lpstr>
      <vt:lpstr>Cass. Civ., Sez., II ordinanza n. 18134 del 26 giugno 2023</vt:lpstr>
      <vt:lpstr>Cass. Civ., Sez., II ordinanza n. 18134 del 26 giugno 2023</vt:lpstr>
      <vt:lpstr>Cass. Civ., Sez., II ordinanza n. 18134 del 26 giugno 2023</vt:lpstr>
      <vt:lpstr>Cass. pen., Sez. IV, 04 ottobre 2019 – 04 ottobre 2019, n. 42016</vt:lpstr>
      <vt:lpstr>Cass. Pen. Sez. IV, n. 39028 del 20 settembre – 17 ottobre 2022</vt:lpstr>
      <vt:lpstr>Cass. Pen. Sez. IV, n. 39028 del 20 settembre – 17 ottobre 2022</vt:lpstr>
      <vt:lpstr>Cass. Pen. Sez. IV, n. 39028 del 20 settembre – 17 ottobre 2022</vt:lpstr>
      <vt:lpstr>Cass. Pen. Sez. IV, n. 39028 del 20 settembre – 17 ottobre 2022</vt:lpstr>
      <vt:lpstr>Cass. SS.UU., n. 14723/2020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Falsità e omissioni nell’istanza di ammissione al patrocinio a spese dello Stato: le responsabilità del richiedente e il ruolo del difensore</dc:title>
  <dc:creator>Luca Corbellini</dc:creator>
  <cp:lastModifiedBy>Luca Corbellini</cp:lastModifiedBy>
  <cp:revision>28</cp:revision>
  <dcterms:created xsi:type="dcterms:W3CDTF">2024-01-31T07:57:50Z</dcterms:created>
  <dcterms:modified xsi:type="dcterms:W3CDTF">2024-02-02T08:04:27Z</dcterms:modified>
</cp:coreProperties>
</file>