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6" r:id="rId2"/>
    <p:sldId id="258" r:id="rId3"/>
    <p:sldId id="259" r:id="rId4"/>
    <p:sldId id="30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6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7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4EB90BD-B6CE-46B7-997F-7313B992CCD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87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DB9D11F-B188-461D-B23F-39381795C052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7132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E6D8D9-55A2-4063-B0F3-121F44549695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14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54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38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63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D6E9DEC-419B-4CC5-A080-3B06BD5A8291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4806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6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0578ACC-22D6-47C1-A373-4FD133E34F3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5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9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0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2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7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8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8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88757" y="2838120"/>
            <a:ext cx="9448800" cy="1825096"/>
          </a:xfrm>
        </p:spPr>
        <p:txBody>
          <a:bodyPr>
            <a:noAutofit/>
          </a:bodyPr>
          <a:lstStyle/>
          <a:p>
            <a:pPr algn="ctr"/>
            <a:r>
              <a:rPr lang="it-IT" sz="7200" b="1" dirty="0">
                <a:solidFill>
                  <a:srgbClr val="00B0F0"/>
                </a:solidFill>
              </a:rPr>
              <a:t>Luci e ombre dell’alienazione parentale</a:t>
            </a:r>
          </a:p>
        </p:txBody>
      </p:sp>
    </p:spTree>
    <p:extLst>
      <p:ext uri="{BB962C8B-B14F-4D97-AF65-F5344CB8AC3E}">
        <p14:creationId xmlns:p14="http://schemas.microsoft.com/office/powerpoint/2010/main" val="140236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1" y="143628"/>
            <a:ext cx="10914271" cy="526932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Criteri di Gardner per far diagnosi di PAS</a:t>
            </a:r>
            <a:r>
              <a:rPr lang="it-IT" dirty="0">
                <a:solidFill>
                  <a:srgbClr val="00B0F0"/>
                </a:solidFill>
              </a:rPr>
              <a:t>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914400"/>
            <a:ext cx="9865759" cy="5852160"/>
          </a:xfrm>
        </p:spPr>
        <p:txBody>
          <a:bodyPr>
            <a:normAutofit fontScale="925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it-IT" sz="3200" dirty="0"/>
              <a:t>una campagna di denigrazione da parte di uno dei due genitori (chiamato “programmatore”) nei confronti dell’altro genitore;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3200" dirty="0"/>
              <a:t>delle argomentazioni deboli, superficiali e assurde per giustificare il biasimo del bambino nei confronti del genitore rifiutato (alienato);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3200" dirty="0"/>
              <a:t>la mancata ambivalenza nel bambino nei confronti di entrambi i genitori, dove uno viene idealizzato e l’altro totalmente svalutato;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3200" dirty="0"/>
              <a:t>il fenomeno del “pensatore indipendente”, attraverso cui il minore dichiara che le affermazioni che fa a proposito del genitore rifiutato sono il frutto di una sua personale e spontanea elaborazione;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593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377952"/>
            <a:ext cx="9613861" cy="648004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it-IT" sz="3200" dirty="0"/>
              <a:t>5. l’appoggio automatico ed incondizionato al genitore alienante;</a:t>
            </a:r>
          </a:p>
          <a:p>
            <a:pPr marL="0" lvl="0" indent="0">
              <a:buNone/>
            </a:pPr>
            <a:endParaRPr lang="it-IT" sz="3200" dirty="0"/>
          </a:p>
          <a:p>
            <a:pPr marL="0" lvl="0" indent="0">
              <a:buNone/>
            </a:pPr>
            <a:r>
              <a:rPr lang="it-IT" sz="3200" dirty="0"/>
              <a:t>6. l’assenza di senso di colpa per la crudeltà e l’insensibilità verso il genitore alienato;</a:t>
            </a:r>
          </a:p>
          <a:p>
            <a:pPr marL="0" lvl="0" indent="0">
              <a:buNone/>
            </a:pPr>
            <a:endParaRPr lang="it-IT" sz="3200" dirty="0"/>
          </a:p>
          <a:p>
            <a:pPr marL="0" lvl="0" indent="0">
              <a:buNone/>
            </a:pPr>
            <a:r>
              <a:rPr lang="it-IT" sz="3200" dirty="0"/>
              <a:t>7. l’utilizzo di scenari presi a prestito, ovvero il ricorso alle medesime modalità rappresentazionali del genitore programmatore, solitamente ravvisabili nell’uso delle sue identiche parole e di un vocabolario non corrispondente al livello di scolarità e di maturità del bambino;</a:t>
            </a:r>
          </a:p>
          <a:p>
            <a:pPr marL="0" lvl="0" indent="0">
              <a:buNone/>
            </a:pPr>
            <a:endParaRPr lang="it-IT" sz="3200" dirty="0"/>
          </a:p>
          <a:p>
            <a:pPr marL="0" lvl="0" indent="0">
              <a:buNone/>
            </a:pPr>
            <a:r>
              <a:rPr lang="it-IT" sz="3200" dirty="0"/>
              <a:t>8. l’estensione dell’ostilità alla famiglia allargata ed agli amici del genitore alienato, talvolta persino ai suoi animali domestici e colleghi di lavoro.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045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F61A7E-8B8C-D44B-9A64-371BBE14A4F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685799" y="334926"/>
            <a:ext cx="3456432" cy="5883771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lvl="0"/>
            <a:r>
              <a:rPr lang="it-IT" dirty="0">
                <a:solidFill>
                  <a:srgbClr val="FF0000"/>
                </a:solidFill>
              </a:rPr>
              <a:t>No mamma, non mi toccare </a:t>
            </a:r>
            <a:r>
              <a:rPr lang="it-IT" dirty="0" err="1">
                <a:solidFill>
                  <a:srgbClr val="FF0000"/>
                </a:solidFill>
              </a:rPr>
              <a:t>lí</a:t>
            </a:r>
            <a:r>
              <a:rPr lang="it-IT" dirty="0">
                <a:solidFill>
                  <a:srgbClr val="FF0000"/>
                </a:solidFill>
              </a:rPr>
              <a:t>! Brucia… </a:t>
            </a:r>
          </a:p>
          <a:p>
            <a:pPr lvl="0"/>
            <a:r>
              <a:rPr lang="it-IT" dirty="0"/>
              <a:t>Ti brucia la farfallina?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Si.</a:t>
            </a:r>
          </a:p>
          <a:p>
            <a:pPr lvl="0"/>
            <a:r>
              <a:rPr lang="it-IT" dirty="0" err="1"/>
              <a:t>Eeeh</a:t>
            </a:r>
            <a:r>
              <a:rPr lang="it-IT" dirty="0"/>
              <a:t>… infatti é arrossata. Quando ha iniziato a bruciarti?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Ieri.. no, oggi… prima di venire qui… non ricordo…</a:t>
            </a:r>
          </a:p>
          <a:p>
            <a:pPr lvl="0"/>
            <a:r>
              <a:rPr lang="it-IT" dirty="0"/>
              <a:t>Oggi sei stata bene con il </a:t>
            </a:r>
            <a:r>
              <a:rPr lang="it-IT" dirty="0" err="1"/>
              <a:t>papá</a:t>
            </a:r>
            <a:r>
              <a:rPr lang="it-IT" dirty="0"/>
              <a:t>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Si.</a:t>
            </a:r>
          </a:p>
          <a:p>
            <a:pPr lvl="0"/>
            <a:r>
              <a:rPr lang="it-IT" dirty="0"/>
              <a:t>E che avete fatto insieme?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Giocato.</a:t>
            </a:r>
          </a:p>
          <a:p>
            <a:pPr lvl="0"/>
            <a:r>
              <a:rPr lang="it-IT" dirty="0"/>
              <a:t>Avete fatto anche qualcos’altro? Qualcosa che non ti é piaciuto?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No.</a:t>
            </a:r>
          </a:p>
          <a:p>
            <a:pPr lvl="0"/>
            <a:r>
              <a:rPr lang="it-IT" dirty="0"/>
              <a:t>Ma non avete fatto il bagnetto?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Ah, si!</a:t>
            </a:r>
          </a:p>
          <a:p>
            <a:pPr lvl="0"/>
            <a:r>
              <a:rPr lang="it-IT" dirty="0"/>
              <a:t>E ti é piaciuto?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No.</a:t>
            </a:r>
          </a:p>
          <a:p>
            <a:pPr lvl="0"/>
            <a:r>
              <a:rPr lang="it-IT" dirty="0"/>
              <a:t>Perché no?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Perché </a:t>
            </a:r>
            <a:r>
              <a:rPr lang="it-IT" dirty="0" err="1">
                <a:solidFill>
                  <a:srgbClr val="FF0000"/>
                </a:solidFill>
              </a:rPr>
              <a:t>papa’</a:t>
            </a:r>
            <a:r>
              <a:rPr lang="it-IT" dirty="0">
                <a:solidFill>
                  <a:srgbClr val="FF0000"/>
                </a:solidFill>
              </a:rPr>
              <a:t> mi faceva male.</a:t>
            </a:r>
          </a:p>
          <a:p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DD23796-0FE2-BD43-AF14-CCA1C1DAA29E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366858" y="334926"/>
            <a:ext cx="3456432" cy="588375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it-IT" dirty="0"/>
              <a:t>Ti faceva male???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Si.</a:t>
            </a:r>
          </a:p>
          <a:p>
            <a:pPr lvl="0"/>
            <a:r>
              <a:rPr lang="it-IT" dirty="0"/>
              <a:t>E dove ti faceva male???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Sulla pelle. </a:t>
            </a:r>
          </a:p>
          <a:p>
            <a:pPr lvl="0"/>
            <a:r>
              <a:rPr lang="it-IT" dirty="0"/>
              <a:t>Ma sulla pelle dove?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Gambe…</a:t>
            </a:r>
          </a:p>
          <a:p>
            <a:pPr lvl="0"/>
            <a:r>
              <a:rPr lang="it-IT" dirty="0"/>
              <a:t>E come ti faceva male? Fammi vedere come faceva.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Cosí (La bambina mima lo strofinamento di quando si lava qualcuno strofinando con energia, sulle cosce). </a:t>
            </a:r>
          </a:p>
          <a:p>
            <a:pPr lvl="0"/>
            <a:r>
              <a:rPr lang="it-IT" dirty="0"/>
              <a:t>Ma tu eri molto sporca?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No… cioè solo un pochino… di pennarelli…</a:t>
            </a:r>
          </a:p>
          <a:p>
            <a:pPr lvl="0"/>
            <a:r>
              <a:rPr lang="it-IT" dirty="0"/>
              <a:t>E poi ti ha fatto male anche alla farfallina?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Si…</a:t>
            </a:r>
          </a:p>
          <a:p>
            <a:pPr lvl="0"/>
            <a:r>
              <a:rPr lang="it-IT" dirty="0"/>
              <a:t>Come? Come ha fatto a farti male? (tono allarmato)</a:t>
            </a:r>
          </a:p>
          <a:p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29306FE-0B5E-5741-9988-606A6012E058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047917" y="334925"/>
            <a:ext cx="3456432" cy="5883759"/>
          </a:xfrm>
        </p:spPr>
        <p:txBody>
          <a:bodyPr>
            <a:normAutofit lnSpcReduction="10000"/>
          </a:bodyPr>
          <a:lstStyle/>
          <a:p>
            <a:pPr lvl="0"/>
            <a:r>
              <a:rPr lang="it-IT" dirty="0"/>
              <a:t>Mi ha messo la </a:t>
            </a:r>
            <a:r>
              <a:rPr lang="it-IT" dirty="0" err="1"/>
              <a:t>cremina</a:t>
            </a:r>
            <a:r>
              <a:rPr lang="it-IT" dirty="0"/>
              <a:t> che bruciava… (tono piagnucoloso)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Come te l’ha messa? (tono tra l’allarmato e l’aggressivo)</a:t>
            </a:r>
          </a:p>
          <a:p>
            <a:pPr lvl="0"/>
            <a:r>
              <a:rPr lang="it-IT" dirty="0"/>
              <a:t>Con il dito… </a:t>
            </a:r>
          </a:p>
          <a:p>
            <a:pPr lvl="0"/>
            <a:r>
              <a:rPr lang="it-IT" dirty="0"/>
              <a:t>Ti ha infilato il dito nella farfallina?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Si…</a:t>
            </a:r>
          </a:p>
          <a:p>
            <a:pPr lvl="0"/>
            <a:r>
              <a:rPr lang="it-IT" dirty="0"/>
              <a:t>E poi?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Poi basta. Mi sono messa a piangere e lui si é arrabbiato.</a:t>
            </a:r>
          </a:p>
          <a:p>
            <a:pPr lvl="0"/>
            <a:r>
              <a:rPr lang="it-IT" dirty="0"/>
              <a:t>Si é arrabbiato?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Si. Ha detto… ha detto che lo faceva per farmi stare bene.</a:t>
            </a:r>
          </a:p>
          <a:p>
            <a:pPr lvl="0"/>
            <a:r>
              <a:rPr lang="it-IT" dirty="0"/>
              <a:t>Devi dire al </a:t>
            </a:r>
            <a:r>
              <a:rPr lang="it-IT" dirty="0" err="1"/>
              <a:t>papá</a:t>
            </a:r>
            <a:r>
              <a:rPr lang="it-IT" dirty="0"/>
              <a:t> che queste cose non si fanno. La farfallina lui non te la deve toccare. Anche il bagnetto non é il caso che te lo faccia lui. Lo fai poi quando torni a casa. Te lo fa la mamma, che non ti fa male, va bene?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Si…</a:t>
            </a:r>
          </a:p>
          <a:p>
            <a:pPr lvl="0"/>
            <a:r>
              <a:rPr lang="it-IT" dirty="0"/>
              <a:t>Vieni da mamma, fatti dare un abbraccio forte, forte. Vuoi? Ti va una cioccolata calda? Lo sai che la mamma ti vuole tanto bene.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2591745"/>
      </p:ext>
    </p:extLst>
  </p:cSld>
  <p:clrMapOvr>
    <a:masterClrMapping/>
  </p:clrMapOvr>
</p:sld>
</file>

<file path=ppt/theme/theme1.xml><?xml version="1.0" encoding="utf-8"?>
<a:theme xmlns:a="http://schemas.openxmlformats.org/drawingml/2006/main" name="Scia di vapore">
  <a:themeElements>
    <a:clrScheme name="Scia di vapor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Scia di vapor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cia di vapor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{55BFDB0C-D08C-4646-9991-26456D51649F}tf10001079</Template>
  <TotalTime>277</TotalTime>
  <Words>563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Scia di vapore</vt:lpstr>
      <vt:lpstr>Luci e ombre dell’alienazione parentale</vt:lpstr>
      <vt:lpstr>Criteri di Gardner per far diagnosi di PAS: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Gloria</dc:creator>
  <cp:lastModifiedBy>Mara Demichelis</cp:lastModifiedBy>
  <cp:revision>41</cp:revision>
  <dcterms:created xsi:type="dcterms:W3CDTF">2017-05-29T12:35:46Z</dcterms:created>
  <dcterms:modified xsi:type="dcterms:W3CDTF">2020-12-02T11:50:21Z</dcterms:modified>
</cp:coreProperties>
</file>